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sldIdLst>
    <p:sldId id="307" r:id="rId5"/>
    <p:sldId id="275" r:id="rId6"/>
    <p:sldId id="315" r:id="rId7"/>
    <p:sldId id="285" r:id="rId8"/>
    <p:sldId id="331" r:id="rId9"/>
    <p:sldId id="323" r:id="rId10"/>
    <p:sldId id="332" r:id="rId11"/>
    <p:sldId id="324" r:id="rId12"/>
    <p:sldId id="333" r:id="rId13"/>
    <p:sldId id="320" r:id="rId14"/>
    <p:sldId id="334" r:id="rId15"/>
    <p:sldId id="328" r:id="rId16"/>
    <p:sldId id="329" r:id="rId17"/>
    <p:sldId id="310" r:id="rId18"/>
    <p:sldId id="311" r:id="rId19"/>
    <p:sldId id="309" r:id="rId20"/>
    <p:sldId id="312" r:id="rId21"/>
    <p:sldId id="308" r:id="rId22"/>
    <p:sldId id="330" r:id="rId23"/>
    <p:sldId id="317" r:id="rId24"/>
    <p:sldId id="318" r:id="rId25"/>
    <p:sldId id="335" r:id="rId26"/>
    <p:sldId id="33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E2C"/>
    <a:srgbClr val="FBE64D"/>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BD90A7-60F8-41DD-B9A4-85B48B83DEEB}" v="20" dt="2021-12-10T18:02:33.478"/>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1" autoAdjust="0"/>
    <p:restoredTop sz="94694"/>
  </p:normalViewPr>
  <p:slideViewPr>
    <p:cSldViewPr snapToGrid="0" snapToObjects="1">
      <p:cViewPr varScale="1">
        <p:scale>
          <a:sx n="68" d="100"/>
          <a:sy n="68" d="100"/>
        </p:scale>
        <p:origin x="6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son (ESO), Antony" userId="ea3158fb-3b36-4d33-b3dc-8adf0fb14d86" providerId="ADAL" clId="{CDBD90A7-60F8-41DD-B9A4-85B48B83DEEB}"/>
    <pc:docChg chg="undo custSel addSld delSld modSld">
      <pc:chgData name="Johnson (ESO), Antony" userId="ea3158fb-3b36-4d33-b3dc-8adf0fb14d86" providerId="ADAL" clId="{CDBD90A7-60F8-41DD-B9A4-85B48B83DEEB}" dt="2021-12-13T11:30:23.966" v="8272" actId="20577"/>
      <pc:docMkLst>
        <pc:docMk/>
      </pc:docMkLst>
      <pc:sldChg chg="modSp mod">
        <pc:chgData name="Johnson (ESO), Antony" userId="ea3158fb-3b36-4d33-b3dc-8adf0fb14d86" providerId="ADAL" clId="{CDBD90A7-60F8-41DD-B9A4-85B48B83DEEB}" dt="2021-12-09T17:01:23.234" v="174" actId="1076"/>
        <pc:sldMkLst>
          <pc:docMk/>
          <pc:sldMk cId="3997439583" sldId="275"/>
        </pc:sldMkLst>
        <pc:spChg chg="mod">
          <ac:chgData name="Johnson (ESO), Antony" userId="ea3158fb-3b36-4d33-b3dc-8adf0fb14d86" providerId="ADAL" clId="{CDBD90A7-60F8-41DD-B9A4-85B48B83DEEB}" dt="2021-12-09T17:01:23.234" v="174" actId="1076"/>
          <ac:spMkLst>
            <pc:docMk/>
            <pc:sldMk cId="3997439583" sldId="275"/>
            <ac:spMk id="5" creationId="{D1FC8B26-29DF-4A2C-9A63-935E13E93963}"/>
          </ac:spMkLst>
        </pc:spChg>
      </pc:sldChg>
      <pc:sldChg chg="modSp mod">
        <pc:chgData name="Johnson (ESO), Antony" userId="ea3158fb-3b36-4d33-b3dc-8adf0fb14d86" providerId="ADAL" clId="{CDBD90A7-60F8-41DD-B9A4-85B48B83DEEB}" dt="2021-12-13T11:26:12.949" v="8210" actId="6549"/>
        <pc:sldMkLst>
          <pc:docMk/>
          <pc:sldMk cId="3515285329" sldId="285"/>
        </pc:sldMkLst>
        <pc:spChg chg="mod">
          <ac:chgData name="Johnson (ESO), Antony" userId="ea3158fb-3b36-4d33-b3dc-8adf0fb14d86" providerId="ADAL" clId="{CDBD90A7-60F8-41DD-B9A4-85B48B83DEEB}" dt="2021-12-10T12:13:40.145" v="2553" actId="20577"/>
          <ac:spMkLst>
            <pc:docMk/>
            <pc:sldMk cId="3515285329" sldId="285"/>
            <ac:spMk id="2" creationId="{CF00B107-AE59-E849-9637-3B6D6BDCB684}"/>
          </ac:spMkLst>
        </pc:spChg>
        <pc:spChg chg="mod">
          <ac:chgData name="Johnson (ESO), Antony" userId="ea3158fb-3b36-4d33-b3dc-8adf0fb14d86" providerId="ADAL" clId="{CDBD90A7-60F8-41DD-B9A4-85B48B83DEEB}" dt="2021-12-13T11:26:12.949" v="8210" actId="6549"/>
          <ac:spMkLst>
            <pc:docMk/>
            <pc:sldMk cId="3515285329" sldId="285"/>
            <ac:spMk id="4" creationId="{D47ABE19-D518-4BC9-9C26-D49BFE67FC3C}"/>
          </ac:spMkLst>
        </pc:spChg>
      </pc:sldChg>
      <pc:sldChg chg="modSp mod">
        <pc:chgData name="Johnson (ESO), Antony" userId="ea3158fb-3b36-4d33-b3dc-8adf0fb14d86" providerId="ADAL" clId="{CDBD90A7-60F8-41DD-B9A4-85B48B83DEEB}" dt="2021-12-09T17:00:18.916" v="21" actId="113"/>
        <pc:sldMkLst>
          <pc:docMk/>
          <pc:sldMk cId="1986363804" sldId="307"/>
        </pc:sldMkLst>
        <pc:spChg chg="mod">
          <ac:chgData name="Johnson (ESO), Antony" userId="ea3158fb-3b36-4d33-b3dc-8adf0fb14d86" providerId="ADAL" clId="{CDBD90A7-60F8-41DD-B9A4-85B48B83DEEB}" dt="2021-12-09T17:00:18.916" v="21" actId="113"/>
          <ac:spMkLst>
            <pc:docMk/>
            <pc:sldMk cId="1986363804" sldId="307"/>
            <ac:spMk id="6" creationId="{8329FB8B-13A0-4A2D-B9CF-62570F21BAFE}"/>
          </ac:spMkLst>
        </pc:spChg>
      </pc:sldChg>
      <pc:sldChg chg="add setBg">
        <pc:chgData name="Johnson (ESO), Antony" userId="ea3158fb-3b36-4d33-b3dc-8adf0fb14d86" providerId="ADAL" clId="{CDBD90A7-60F8-41DD-B9A4-85B48B83DEEB}" dt="2021-12-10T11:17:09.912" v="178"/>
        <pc:sldMkLst>
          <pc:docMk/>
          <pc:sldMk cId="1420942606" sldId="308"/>
        </pc:sldMkLst>
      </pc:sldChg>
      <pc:sldChg chg="add">
        <pc:chgData name="Johnson (ESO), Antony" userId="ea3158fb-3b36-4d33-b3dc-8adf0fb14d86" providerId="ADAL" clId="{CDBD90A7-60F8-41DD-B9A4-85B48B83DEEB}" dt="2021-12-10T11:17:09.912" v="178"/>
        <pc:sldMkLst>
          <pc:docMk/>
          <pc:sldMk cId="751555781" sldId="309"/>
        </pc:sldMkLst>
      </pc:sldChg>
      <pc:sldChg chg="add">
        <pc:chgData name="Johnson (ESO), Antony" userId="ea3158fb-3b36-4d33-b3dc-8adf0fb14d86" providerId="ADAL" clId="{CDBD90A7-60F8-41DD-B9A4-85B48B83DEEB}" dt="2021-12-10T11:17:09.912" v="178"/>
        <pc:sldMkLst>
          <pc:docMk/>
          <pc:sldMk cId="3622917976" sldId="310"/>
        </pc:sldMkLst>
      </pc:sldChg>
      <pc:sldChg chg="add">
        <pc:chgData name="Johnson (ESO), Antony" userId="ea3158fb-3b36-4d33-b3dc-8adf0fb14d86" providerId="ADAL" clId="{CDBD90A7-60F8-41DD-B9A4-85B48B83DEEB}" dt="2021-12-10T11:17:09.912" v="178"/>
        <pc:sldMkLst>
          <pc:docMk/>
          <pc:sldMk cId="1903557696" sldId="311"/>
        </pc:sldMkLst>
      </pc:sldChg>
      <pc:sldChg chg="add">
        <pc:chgData name="Johnson (ESO), Antony" userId="ea3158fb-3b36-4d33-b3dc-8adf0fb14d86" providerId="ADAL" clId="{CDBD90A7-60F8-41DD-B9A4-85B48B83DEEB}" dt="2021-12-10T11:17:09.912" v="178"/>
        <pc:sldMkLst>
          <pc:docMk/>
          <pc:sldMk cId="1081986860" sldId="312"/>
        </pc:sldMkLst>
      </pc:sldChg>
      <pc:sldChg chg="add del">
        <pc:chgData name="Johnson (ESO), Antony" userId="ea3158fb-3b36-4d33-b3dc-8adf0fb14d86" providerId="ADAL" clId="{CDBD90A7-60F8-41DD-B9A4-85B48B83DEEB}" dt="2021-12-10T17:48:07.332" v="8074" actId="47"/>
        <pc:sldMkLst>
          <pc:docMk/>
          <pc:sldMk cId="1415307467" sldId="313"/>
        </pc:sldMkLst>
      </pc:sldChg>
      <pc:sldChg chg="modSp mod">
        <pc:chgData name="Johnson (ESO), Antony" userId="ea3158fb-3b36-4d33-b3dc-8adf0fb14d86" providerId="ADAL" clId="{CDBD90A7-60F8-41DD-B9A4-85B48B83DEEB}" dt="2021-12-10T12:07:37.565" v="2500" actId="20577"/>
        <pc:sldMkLst>
          <pc:docMk/>
          <pc:sldMk cId="416832869" sldId="315"/>
        </pc:sldMkLst>
        <pc:spChg chg="mod">
          <ac:chgData name="Johnson (ESO), Antony" userId="ea3158fb-3b36-4d33-b3dc-8adf0fb14d86" providerId="ADAL" clId="{CDBD90A7-60F8-41DD-B9A4-85B48B83DEEB}" dt="2021-12-10T12:07:37.565" v="2500" actId="20577"/>
          <ac:spMkLst>
            <pc:docMk/>
            <pc:sldMk cId="416832869" sldId="315"/>
            <ac:spMk id="5" creationId="{D1FC8B26-29DF-4A2C-9A63-935E13E93963}"/>
          </ac:spMkLst>
        </pc:spChg>
      </pc:sldChg>
      <pc:sldChg chg="del">
        <pc:chgData name="Johnson (ESO), Antony" userId="ea3158fb-3b36-4d33-b3dc-8adf0fb14d86" providerId="ADAL" clId="{CDBD90A7-60F8-41DD-B9A4-85B48B83DEEB}" dt="2021-12-10T11:15:35.284" v="176" actId="47"/>
        <pc:sldMkLst>
          <pc:docMk/>
          <pc:sldMk cId="823957000" sldId="316"/>
        </pc:sldMkLst>
      </pc:sldChg>
      <pc:sldChg chg="modSp mod">
        <pc:chgData name="Johnson (ESO), Antony" userId="ea3158fb-3b36-4d33-b3dc-8adf0fb14d86" providerId="ADAL" clId="{CDBD90A7-60F8-41DD-B9A4-85B48B83DEEB}" dt="2021-12-10T17:28:52.376" v="5848" actId="20577"/>
        <pc:sldMkLst>
          <pc:docMk/>
          <pc:sldMk cId="158710102" sldId="317"/>
        </pc:sldMkLst>
        <pc:spChg chg="mod">
          <ac:chgData name="Johnson (ESO), Antony" userId="ea3158fb-3b36-4d33-b3dc-8adf0fb14d86" providerId="ADAL" clId="{CDBD90A7-60F8-41DD-B9A4-85B48B83DEEB}" dt="2021-12-10T17:27:50.268" v="5701" actId="20577"/>
          <ac:spMkLst>
            <pc:docMk/>
            <pc:sldMk cId="158710102" sldId="317"/>
            <ac:spMk id="2" creationId="{CF00B107-AE59-E849-9637-3B6D6BDCB684}"/>
          </ac:spMkLst>
        </pc:spChg>
        <pc:spChg chg="mod">
          <ac:chgData name="Johnson (ESO), Antony" userId="ea3158fb-3b36-4d33-b3dc-8adf0fb14d86" providerId="ADAL" clId="{CDBD90A7-60F8-41DD-B9A4-85B48B83DEEB}" dt="2021-12-10T17:28:52.376" v="5848" actId="20577"/>
          <ac:spMkLst>
            <pc:docMk/>
            <pc:sldMk cId="158710102" sldId="317"/>
            <ac:spMk id="6" creationId="{FD357C19-1773-482A-879D-A9A7717A8ECB}"/>
          </ac:spMkLst>
        </pc:spChg>
      </pc:sldChg>
      <pc:sldChg chg="modSp mod">
        <pc:chgData name="Johnson (ESO), Antony" userId="ea3158fb-3b36-4d33-b3dc-8adf0fb14d86" providerId="ADAL" clId="{CDBD90A7-60F8-41DD-B9A4-85B48B83DEEB}" dt="2021-12-10T17:36:08.871" v="6157" actId="1076"/>
        <pc:sldMkLst>
          <pc:docMk/>
          <pc:sldMk cId="1943632316" sldId="318"/>
        </pc:sldMkLst>
        <pc:spChg chg="mod">
          <ac:chgData name="Johnson (ESO), Antony" userId="ea3158fb-3b36-4d33-b3dc-8adf0fb14d86" providerId="ADAL" clId="{CDBD90A7-60F8-41DD-B9A4-85B48B83DEEB}" dt="2021-12-10T17:36:08.871" v="6157" actId="1076"/>
          <ac:spMkLst>
            <pc:docMk/>
            <pc:sldMk cId="1943632316" sldId="318"/>
            <ac:spMk id="7" creationId="{A61CD45B-871F-45E4-BEF0-20995694E851}"/>
          </ac:spMkLst>
        </pc:spChg>
        <pc:spChg chg="mod">
          <ac:chgData name="Johnson (ESO), Antony" userId="ea3158fb-3b36-4d33-b3dc-8adf0fb14d86" providerId="ADAL" clId="{CDBD90A7-60F8-41DD-B9A4-85B48B83DEEB}" dt="2021-12-10T17:29:36.989" v="5852" actId="1076"/>
          <ac:spMkLst>
            <pc:docMk/>
            <pc:sldMk cId="1943632316" sldId="318"/>
            <ac:spMk id="13" creationId="{34AA73BB-E97F-4870-82F3-FDFD055D3FF6}"/>
          </ac:spMkLst>
        </pc:spChg>
      </pc:sldChg>
      <pc:sldChg chg="del">
        <pc:chgData name="Johnson (ESO), Antony" userId="ea3158fb-3b36-4d33-b3dc-8adf0fb14d86" providerId="ADAL" clId="{CDBD90A7-60F8-41DD-B9A4-85B48B83DEEB}" dt="2021-12-10T17:29:26.252" v="5849" actId="47"/>
        <pc:sldMkLst>
          <pc:docMk/>
          <pc:sldMk cId="2939620378" sldId="319"/>
        </pc:sldMkLst>
      </pc:sldChg>
      <pc:sldChg chg="modSp mod">
        <pc:chgData name="Johnson (ESO), Antony" userId="ea3158fb-3b36-4d33-b3dc-8adf0fb14d86" providerId="ADAL" clId="{CDBD90A7-60F8-41DD-B9A4-85B48B83DEEB}" dt="2021-12-13T11:27:46.906" v="8271" actId="20577"/>
        <pc:sldMkLst>
          <pc:docMk/>
          <pc:sldMk cId="3168800351" sldId="320"/>
        </pc:sldMkLst>
        <pc:spChg chg="mod">
          <ac:chgData name="Johnson (ESO), Antony" userId="ea3158fb-3b36-4d33-b3dc-8adf0fb14d86" providerId="ADAL" clId="{CDBD90A7-60F8-41DD-B9A4-85B48B83DEEB}" dt="2021-12-13T11:27:46.906" v="8271" actId="20577"/>
          <ac:spMkLst>
            <pc:docMk/>
            <pc:sldMk cId="3168800351" sldId="320"/>
            <ac:spMk id="6" creationId="{FD357C19-1773-482A-879D-A9A7717A8ECB}"/>
          </ac:spMkLst>
        </pc:spChg>
      </pc:sldChg>
      <pc:sldChg chg="del">
        <pc:chgData name="Johnson (ESO), Antony" userId="ea3158fb-3b36-4d33-b3dc-8adf0fb14d86" providerId="ADAL" clId="{CDBD90A7-60F8-41DD-B9A4-85B48B83DEEB}" dt="2021-12-10T11:15:17.014" v="175" actId="47"/>
        <pc:sldMkLst>
          <pc:docMk/>
          <pc:sldMk cId="2577423886" sldId="322"/>
        </pc:sldMkLst>
      </pc:sldChg>
      <pc:sldChg chg="addSp delSp modSp mod">
        <pc:chgData name="Johnson (ESO), Antony" userId="ea3158fb-3b36-4d33-b3dc-8adf0fb14d86" providerId="ADAL" clId="{CDBD90A7-60F8-41DD-B9A4-85B48B83DEEB}" dt="2021-12-10T16:32:53.938" v="4636" actId="6549"/>
        <pc:sldMkLst>
          <pc:docMk/>
          <pc:sldMk cId="1857902031" sldId="323"/>
        </pc:sldMkLst>
        <pc:spChg chg="mod">
          <ac:chgData name="Johnson (ESO), Antony" userId="ea3158fb-3b36-4d33-b3dc-8adf0fb14d86" providerId="ADAL" clId="{CDBD90A7-60F8-41DD-B9A4-85B48B83DEEB}" dt="2021-12-10T16:09:44.519" v="3910" actId="20577"/>
          <ac:spMkLst>
            <pc:docMk/>
            <pc:sldMk cId="1857902031" sldId="323"/>
            <ac:spMk id="2" creationId="{CF00B107-AE59-E849-9637-3B6D6BDCB684}"/>
          </ac:spMkLst>
        </pc:spChg>
        <pc:spChg chg="del">
          <ac:chgData name="Johnson (ESO), Antony" userId="ea3158fb-3b36-4d33-b3dc-8adf0fb14d86" providerId="ADAL" clId="{CDBD90A7-60F8-41DD-B9A4-85B48B83DEEB}" dt="2021-12-10T16:09:26.778" v="3894" actId="478"/>
          <ac:spMkLst>
            <pc:docMk/>
            <pc:sldMk cId="1857902031" sldId="323"/>
            <ac:spMk id="4" creationId="{D47ABE19-D518-4BC9-9C26-D49BFE67FC3C}"/>
          </ac:spMkLst>
        </pc:spChg>
        <pc:spChg chg="add del mod">
          <ac:chgData name="Johnson (ESO), Antony" userId="ea3158fb-3b36-4d33-b3dc-8adf0fb14d86" providerId="ADAL" clId="{CDBD90A7-60F8-41DD-B9A4-85B48B83DEEB}" dt="2021-12-10T16:09:30.069" v="3895" actId="478"/>
          <ac:spMkLst>
            <pc:docMk/>
            <pc:sldMk cId="1857902031" sldId="323"/>
            <ac:spMk id="6" creationId="{8B84F03D-B740-4D61-9CB6-EB394802D0CB}"/>
          </ac:spMkLst>
        </pc:spChg>
        <pc:spChg chg="add mod">
          <ac:chgData name="Johnson (ESO), Antony" userId="ea3158fb-3b36-4d33-b3dc-8adf0fb14d86" providerId="ADAL" clId="{CDBD90A7-60F8-41DD-B9A4-85B48B83DEEB}" dt="2021-12-10T16:32:53.938" v="4636" actId="6549"/>
          <ac:spMkLst>
            <pc:docMk/>
            <pc:sldMk cId="1857902031" sldId="323"/>
            <ac:spMk id="7" creationId="{2FB8EC36-879C-4F1E-B71E-7BFB4F26944C}"/>
          </ac:spMkLst>
        </pc:spChg>
      </pc:sldChg>
      <pc:sldChg chg="addSp modSp mod">
        <pc:chgData name="Johnson (ESO), Antony" userId="ea3158fb-3b36-4d33-b3dc-8adf0fb14d86" providerId="ADAL" clId="{CDBD90A7-60F8-41DD-B9A4-85B48B83DEEB}" dt="2021-12-10T18:02:33.478" v="8153"/>
        <pc:sldMkLst>
          <pc:docMk/>
          <pc:sldMk cId="712186312" sldId="324"/>
        </pc:sldMkLst>
        <pc:spChg chg="mod">
          <ac:chgData name="Johnson (ESO), Antony" userId="ea3158fb-3b36-4d33-b3dc-8adf0fb14d86" providerId="ADAL" clId="{CDBD90A7-60F8-41DD-B9A4-85B48B83DEEB}" dt="2021-12-10T17:19:25.062" v="5091" actId="20577"/>
          <ac:spMkLst>
            <pc:docMk/>
            <pc:sldMk cId="712186312" sldId="324"/>
            <ac:spMk id="2" creationId="{CF00B107-AE59-E849-9637-3B6D6BDCB684}"/>
          </ac:spMkLst>
        </pc:spChg>
        <pc:spChg chg="mod">
          <ac:chgData name="Johnson (ESO), Antony" userId="ea3158fb-3b36-4d33-b3dc-8adf0fb14d86" providerId="ADAL" clId="{CDBD90A7-60F8-41DD-B9A4-85B48B83DEEB}" dt="2021-12-10T17:10:24.249" v="4648" actId="27636"/>
          <ac:spMkLst>
            <pc:docMk/>
            <pc:sldMk cId="712186312" sldId="324"/>
            <ac:spMk id="4" creationId="{D47ABE19-D518-4BC9-9C26-D49BFE67FC3C}"/>
          </ac:spMkLst>
        </pc:spChg>
        <pc:spChg chg="add mod">
          <ac:chgData name="Johnson (ESO), Antony" userId="ea3158fb-3b36-4d33-b3dc-8adf0fb14d86" providerId="ADAL" clId="{CDBD90A7-60F8-41DD-B9A4-85B48B83DEEB}" dt="2021-12-10T18:02:33.478" v="8153"/>
          <ac:spMkLst>
            <pc:docMk/>
            <pc:sldMk cId="712186312" sldId="324"/>
            <ac:spMk id="5" creationId="{8892F942-E3D2-4A62-A35C-C168B1CF6E49}"/>
          </ac:spMkLst>
        </pc:spChg>
      </pc:sldChg>
      <pc:sldChg chg="del">
        <pc:chgData name="Johnson (ESO), Antony" userId="ea3158fb-3b36-4d33-b3dc-8adf0fb14d86" providerId="ADAL" clId="{CDBD90A7-60F8-41DD-B9A4-85B48B83DEEB}" dt="2021-12-10T11:15:37.957" v="177" actId="47"/>
        <pc:sldMkLst>
          <pc:docMk/>
          <pc:sldMk cId="1313107271" sldId="325"/>
        </pc:sldMkLst>
      </pc:sldChg>
      <pc:sldChg chg="del">
        <pc:chgData name="Johnson (ESO), Antony" userId="ea3158fb-3b36-4d33-b3dc-8adf0fb14d86" providerId="ADAL" clId="{CDBD90A7-60F8-41DD-B9A4-85B48B83DEEB}" dt="2021-12-10T17:29:29.457" v="5851" actId="47"/>
        <pc:sldMkLst>
          <pc:docMk/>
          <pc:sldMk cId="1833393274" sldId="326"/>
        </pc:sldMkLst>
      </pc:sldChg>
      <pc:sldChg chg="del">
        <pc:chgData name="Johnson (ESO), Antony" userId="ea3158fb-3b36-4d33-b3dc-8adf0fb14d86" providerId="ADAL" clId="{CDBD90A7-60F8-41DD-B9A4-85B48B83DEEB}" dt="2021-12-10T17:29:27.719" v="5850" actId="47"/>
        <pc:sldMkLst>
          <pc:docMk/>
          <pc:sldMk cId="3658320657" sldId="327"/>
        </pc:sldMkLst>
      </pc:sldChg>
      <pc:sldChg chg="add">
        <pc:chgData name="Johnson (ESO), Antony" userId="ea3158fb-3b36-4d33-b3dc-8adf0fb14d86" providerId="ADAL" clId="{CDBD90A7-60F8-41DD-B9A4-85B48B83DEEB}" dt="2021-12-10T11:17:09.912" v="178"/>
        <pc:sldMkLst>
          <pc:docMk/>
          <pc:sldMk cId="3615526380" sldId="328"/>
        </pc:sldMkLst>
      </pc:sldChg>
      <pc:sldChg chg="add">
        <pc:chgData name="Johnson (ESO), Antony" userId="ea3158fb-3b36-4d33-b3dc-8adf0fb14d86" providerId="ADAL" clId="{CDBD90A7-60F8-41DD-B9A4-85B48B83DEEB}" dt="2021-12-10T11:17:09.912" v="178"/>
        <pc:sldMkLst>
          <pc:docMk/>
          <pc:sldMk cId="2051270658" sldId="329"/>
        </pc:sldMkLst>
      </pc:sldChg>
      <pc:sldChg chg="add">
        <pc:chgData name="Johnson (ESO), Antony" userId="ea3158fb-3b36-4d33-b3dc-8adf0fb14d86" providerId="ADAL" clId="{CDBD90A7-60F8-41DD-B9A4-85B48B83DEEB}" dt="2021-12-10T11:17:09.912" v="178"/>
        <pc:sldMkLst>
          <pc:docMk/>
          <pc:sldMk cId="2257340278" sldId="330"/>
        </pc:sldMkLst>
      </pc:sldChg>
      <pc:sldChg chg="modSp add mod">
        <pc:chgData name="Johnson (ESO), Antony" userId="ea3158fb-3b36-4d33-b3dc-8adf0fb14d86" providerId="ADAL" clId="{CDBD90A7-60F8-41DD-B9A4-85B48B83DEEB}" dt="2021-12-10T12:14:24.051" v="2636" actId="1076"/>
        <pc:sldMkLst>
          <pc:docMk/>
          <pc:sldMk cId="133754279" sldId="331"/>
        </pc:sldMkLst>
        <pc:spChg chg="mod">
          <ac:chgData name="Johnson (ESO), Antony" userId="ea3158fb-3b36-4d33-b3dc-8adf0fb14d86" providerId="ADAL" clId="{CDBD90A7-60F8-41DD-B9A4-85B48B83DEEB}" dt="2021-12-10T12:14:21.045" v="2635" actId="255"/>
          <ac:spMkLst>
            <pc:docMk/>
            <pc:sldMk cId="133754279" sldId="331"/>
            <ac:spMk id="2" creationId="{CF00B107-AE59-E849-9637-3B6D6BDCB684}"/>
          </ac:spMkLst>
        </pc:spChg>
        <pc:spChg chg="mod">
          <ac:chgData name="Johnson (ESO), Antony" userId="ea3158fb-3b36-4d33-b3dc-8adf0fb14d86" providerId="ADAL" clId="{CDBD90A7-60F8-41DD-B9A4-85B48B83DEEB}" dt="2021-12-10T12:14:24.051" v="2636" actId="1076"/>
          <ac:spMkLst>
            <pc:docMk/>
            <pc:sldMk cId="133754279" sldId="331"/>
            <ac:spMk id="4" creationId="{D47ABE19-D518-4BC9-9C26-D49BFE67FC3C}"/>
          </ac:spMkLst>
        </pc:spChg>
      </pc:sldChg>
      <pc:sldChg chg="modSp add mod">
        <pc:chgData name="Johnson (ESO), Antony" userId="ea3158fb-3b36-4d33-b3dc-8adf0fb14d86" providerId="ADAL" clId="{CDBD90A7-60F8-41DD-B9A4-85B48B83DEEB}" dt="2021-12-10T16:08:40.070" v="3893" actId="20577"/>
        <pc:sldMkLst>
          <pc:docMk/>
          <pc:sldMk cId="2813212094" sldId="332"/>
        </pc:sldMkLst>
        <pc:spChg chg="mod">
          <ac:chgData name="Johnson (ESO), Antony" userId="ea3158fb-3b36-4d33-b3dc-8adf0fb14d86" providerId="ADAL" clId="{CDBD90A7-60F8-41DD-B9A4-85B48B83DEEB}" dt="2021-12-10T16:08:40.070" v="3893" actId="20577"/>
          <ac:spMkLst>
            <pc:docMk/>
            <pc:sldMk cId="2813212094" sldId="332"/>
            <ac:spMk id="2" creationId="{CF00B107-AE59-E849-9637-3B6D6BDCB684}"/>
          </ac:spMkLst>
        </pc:spChg>
        <pc:spChg chg="mod">
          <ac:chgData name="Johnson (ESO), Antony" userId="ea3158fb-3b36-4d33-b3dc-8adf0fb14d86" providerId="ADAL" clId="{CDBD90A7-60F8-41DD-B9A4-85B48B83DEEB}" dt="2021-12-10T16:08:20.007" v="3891" actId="1076"/>
          <ac:spMkLst>
            <pc:docMk/>
            <pc:sldMk cId="2813212094" sldId="332"/>
            <ac:spMk id="4" creationId="{D47ABE19-D518-4BC9-9C26-D49BFE67FC3C}"/>
          </ac:spMkLst>
        </pc:spChg>
      </pc:sldChg>
      <pc:sldChg chg="add del">
        <pc:chgData name="Johnson (ESO), Antony" userId="ea3158fb-3b36-4d33-b3dc-8adf0fb14d86" providerId="ADAL" clId="{CDBD90A7-60F8-41DD-B9A4-85B48B83DEEB}" dt="2021-12-10T16:33:27.180" v="4638" actId="47"/>
        <pc:sldMkLst>
          <pc:docMk/>
          <pc:sldMk cId="1640757941" sldId="333"/>
        </pc:sldMkLst>
      </pc:sldChg>
      <pc:sldChg chg="modSp add mod">
        <pc:chgData name="Johnson (ESO), Antony" userId="ea3158fb-3b36-4d33-b3dc-8adf0fb14d86" providerId="ADAL" clId="{CDBD90A7-60F8-41DD-B9A4-85B48B83DEEB}" dt="2021-12-10T16:34:19.431" v="4646" actId="14100"/>
        <pc:sldMkLst>
          <pc:docMk/>
          <pc:sldMk cId="2038344309" sldId="333"/>
        </pc:sldMkLst>
        <pc:spChg chg="mod">
          <ac:chgData name="Johnson (ESO), Antony" userId="ea3158fb-3b36-4d33-b3dc-8adf0fb14d86" providerId="ADAL" clId="{CDBD90A7-60F8-41DD-B9A4-85B48B83DEEB}" dt="2021-12-10T16:34:19.431" v="4646" actId="14100"/>
          <ac:spMkLst>
            <pc:docMk/>
            <pc:sldMk cId="2038344309" sldId="333"/>
            <ac:spMk id="2" creationId="{CF00B107-AE59-E849-9637-3B6D6BDCB684}"/>
          </ac:spMkLst>
        </pc:spChg>
        <pc:spChg chg="mod">
          <ac:chgData name="Johnson (ESO), Antony" userId="ea3158fb-3b36-4d33-b3dc-8adf0fb14d86" providerId="ADAL" clId="{CDBD90A7-60F8-41DD-B9A4-85B48B83DEEB}" dt="2021-12-10T16:34:16.591" v="4645" actId="1076"/>
          <ac:spMkLst>
            <pc:docMk/>
            <pc:sldMk cId="2038344309" sldId="333"/>
            <ac:spMk id="4" creationId="{D47ABE19-D518-4BC9-9C26-D49BFE67FC3C}"/>
          </ac:spMkLst>
        </pc:spChg>
      </pc:sldChg>
      <pc:sldChg chg="modSp add mod">
        <pc:chgData name="Johnson (ESO), Antony" userId="ea3158fb-3b36-4d33-b3dc-8adf0fb14d86" providerId="ADAL" clId="{CDBD90A7-60F8-41DD-B9A4-85B48B83DEEB}" dt="2021-12-10T17:27:26.245" v="5686" actId="20577"/>
        <pc:sldMkLst>
          <pc:docMk/>
          <pc:sldMk cId="3389399862" sldId="334"/>
        </pc:sldMkLst>
        <pc:spChg chg="mod">
          <ac:chgData name="Johnson (ESO), Antony" userId="ea3158fb-3b36-4d33-b3dc-8adf0fb14d86" providerId="ADAL" clId="{CDBD90A7-60F8-41DD-B9A4-85B48B83DEEB}" dt="2021-12-10T17:25:41.509" v="5418" actId="20577"/>
          <ac:spMkLst>
            <pc:docMk/>
            <pc:sldMk cId="3389399862" sldId="334"/>
            <ac:spMk id="2" creationId="{CF00B107-AE59-E849-9637-3B6D6BDCB684}"/>
          </ac:spMkLst>
        </pc:spChg>
        <pc:spChg chg="mod">
          <ac:chgData name="Johnson (ESO), Antony" userId="ea3158fb-3b36-4d33-b3dc-8adf0fb14d86" providerId="ADAL" clId="{CDBD90A7-60F8-41DD-B9A4-85B48B83DEEB}" dt="2021-12-10T17:27:26.245" v="5686" actId="20577"/>
          <ac:spMkLst>
            <pc:docMk/>
            <pc:sldMk cId="3389399862" sldId="334"/>
            <ac:spMk id="6" creationId="{FD357C19-1773-482A-879D-A9A7717A8ECB}"/>
          </ac:spMkLst>
        </pc:spChg>
      </pc:sldChg>
      <pc:sldChg chg="modSp add mod">
        <pc:chgData name="Johnson (ESO), Antony" userId="ea3158fb-3b36-4d33-b3dc-8adf0fb14d86" providerId="ADAL" clId="{CDBD90A7-60F8-41DD-B9A4-85B48B83DEEB}" dt="2021-12-13T11:30:23.966" v="8272" actId="20577"/>
        <pc:sldMkLst>
          <pc:docMk/>
          <pc:sldMk cId="2354833457" sldId="335"/>
        </pc:sldMkLst>
        <pc:spChg chg="mod">
          <ac:chgData name="Johnson (ESO), Antony" userId="ea3158fb-3b36-4d33-b3dc-8adf0fb14d86" providerId="ADAL" clId="{CDBD90A7-60F8-41DD-B9A4-85B48B83DEEB}" dt="2021-12-13T11:30:23.966" v="8272" actId="20577"/>
          <ac:spMkLst>
            <pc:docMk/>
            <pc:sldMk cId="2354833457" sldId="335"/>
            <ac:spMk id="7" creationId="{A61CD45B-871F-45E4-BEF0-20995694E851}"/>
          </ac:spMkLst>
        </pc:spChg>
        <pc:spChg chg="mod">
          <ac:chgData name="Johnson (ESO), Antony" userId="ea3158fb-3b36-4d33-b3dc-8adf0fb14d86" providerId="ADAL" clId="{CDBD90A7-60F8-41DD-B9A4-85B48B83DEEB}" dt="2021-12-10T17:37:22.172" v="6227" actId="20577"/>
          <ac:spMkLst>
            <pc:docMk/>
            <pc:sldMk cId="2354833457" sldId="335"/>
            <ac:spMk id="13" creationId="{34AA73BB-E97F-4870-82F3-FDFD055D3FF6}"/>
          </ac:spMkLst>
        </pc:spChg>
      </pc:sldChg>
      <pc:sldChg chg="modSp add mod">
        <pc:chgData name="Johnson (ESO), Antony" userId="ea3158fb-3b36-4d33-b3dc-8adf0fb14d86" providerId="ADAL" clId="{CDBD90A7-60F8-41DD-B9A4-85B48B83DEEB}" dt="2021-12-10T17:49:56.064" v="8113" actId="14100"/>
        <pc:sldMkLst>
          <pc:docMk/>
          <pc:sldMk cId="4281408256" sldId="336"/>
        </pc:sldMkLst>
        <pc:spChg chg="mod">
          <ac:chgData name="Johnson (ESO), Antony" userId="ea3158fb-3b36-4d33-b3dc-8adf0fb14d86" providerId="ADAL" clId="{CDBD90A7-60F8-41DD-B9A4-85B48B83DEEB}" dt="2021-12-10T17:49:56.064" v="8113" actId="14100"/>
          <ac:spMkLst>
            <pc:docMk/>
            <pc:sldMk cId="4281408256" sldId="336"/>
            <ac:spMk id="7" creationId="{A61CD45B-871F-45E4-BEF0-20995694E851}"/>
          </ac:spMkLst>
        </pc:spChg>
        <pc:spChg chg="mod">
          <ac:chgData name="Johnson (ESO), Antony" userId="ea3158fb-3b36-4d33-b3dc-8adf0fb14d86" providerId="ADAL" clId="{CDBD90A7-60F8-41DD-B9A4-85B48B83DEEB}" dt="2021-12-10T17:42:16.728" v="6947" actId="20577"/>
          <ac:spMkLst>
            <pc:docMk/>
            <pc:sldMk cId="4281408256" sldId="336"/>
            <ac:spMk id="13" creationId="{34AA73BB-E97F-4870-82F3-FDFD055D3FF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92F11-53F7-449A-8425-6B2731A79871}" type="datetimeFigureOut">
              <a:rPr lang="en-GB" smtClean="0"/>
              <a:t>13/12/2021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C4B73-5AD7-43E8-8E66-C620C4589086}" type="slidenum">
              <a:rPr lang="en-GB" smtClean="0"/>
              <a:t>‹#›</a:t>
            </a:fld>
            <a:endParaRPr lang="en-GB"/>
          </a:p>
        </p:txBody>
      </p:sp>
    </p:spTree>
    <p:extLst>
      <p:ext uri="{BB962C8B-B14F-4D97-AF65-F5344CB8AC3E}">
        <p14:creationId xmlns:p14="http://schemas.microsoft.com/office/powerpoint/2010/main" val="20874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5722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2274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0328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349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0099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033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525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0175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9427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849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1D16A791-F316-2046-87D5-FE464BA318EF}" type="datetimeFigureOut">
              <a:rPr lang="en-US" smtClean="0"/>
              <a:t>12/13/2021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6A791-F316-2046-87D5-FE464BA318EF}" type="datetimeFigureOut">
              <a:rPr lang="en-US" smtClean="0"/>
              <a:t>12/13/2021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24AC56C-670D-4CA0-B15F-8E4CB802AA8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21" b="7821"/>
          <a:stretch>
            <a:fillRect/>
          </a:stretch>
        </p:blipFill>
        <p:spPr>
          <a:xfrm>
            <a:off x="0" y="0"/>
            <a:ext cx="12192000" cy="6858000"/>
          </a:xfrm>
        </p:spPr>
      </p:pic>
      <p:sp>
        <p:nvSpPr>
          <p:cNvPr id="6" name="Title 5">
            <a:extLst>
              <a:ext uri="{FF2B5EF4-FFF2-40B4-BE49-F238E27FC236}">
                <a16:creationId xmlns:a16="http://schemas.microsoft.com/office/drawing/2014/main" id="{8329FB8B-13A0-4A2D-B9CF-62570F21BAFE}"/>
              </a:ext>
            </a:extLst>
          </p:cNvPr>
          <p:cNvSpPr>
            <a:spLocks noGrp="1"/>
          </p:cNvSpPr>
          <p:nvPr>
            <p:ph type="title"/>
          </p:nvPr>
        </p:nvSpPr>
        <p:spPr>
          <a:xfrm>
            <a:off x="196484" y="1799543"/>
            <a:ext cx="7400191" cy="2708659"/>
          </a:xfrm>
        </p:spPr>
        <p:txBody>
          <a:bodyPr lIns="91440" tIns="45720" rIns="91440" bIns="45720" anchor="b">
            <a:normAutofit fontScale="90000"/>
          </a:bodyPr>
          <a:lstStyle/>
          <a:p>
            <a:r>
              <a:rPr lang="en-GB" sz="4400" b="1" dirty="0">
                <a:latin typeface="Helvetica Neue LT Std 65 Medium"/>
              </a:rPr>
              <a:t>Emergency and Restoration Code – Phase II</a:t>
            </a:r>
            <a:br>
              <a:rPr lang="en-GB" sz="4400" b="1" dirty="0">
                <a:latin typeface="Helvetica Neue LT Std 65 Medium"/>
              </a:rPr>
            </a:br>
            <a:br>
              <a:rPr lang="en-GB" sz="4400" b="1" dirty="0">
                <a:latin typeface="Helvetica Neue LT Std 65 Medium"/>
              </a:rPr>
            </a:br>
            <a:r>
              <a:rPr lang="en-GB" sz="3100" dirty="0">
                <a:latin typeface="Helvetica Neue LT Std 65 Medium"/>
              </a:rPr>
              <a:t>Workgroup 6 – GC0148</a:t>
            </a:r>
            <a:br>
              <a:rPr lang="en-GB" sz="4400" b="1" dirty="0">
                <a:latin typeface="Helvetica Neue LT Std 65 Medium"/>
              </a:rPr>
            </a:br>
            <a:br>
              <a:rPr lang="en-GB" sz="4400" b="1" dirty="0">
                <a:latin typeface="Helvetica Neue LT Std 65 Medium"/>
              </a:rPr>
            </a:br>
            <a:r>
              <a:rPr lang="en-GB" sz="2000" dirty="0">
                <a:latin typeface="Helvetica Neue LT Std 65 Medium"/>
              </a:rPr>
              <a:t>20 December 2021</a:t>
            </a:r>
            <a:br>
              <a:rPr lang="en-GB" sz="2400" dirty="0"/>
            </a:br>
            <a:br>
              <a:rPr lang="en-GB" sz="2400" dirty="0"/>
            </a:br>
            <a:endParaRPr lang="en-GB" sz="2400" dirty="0"/>
          </a:p>
        </p:txBody>
      </p:sp>
    </p:spTree>
    <p:extLst>
      <p:ext uri="{BB962C8B-B14F-4D97-AF65-F5344CB8AC3E}">
        <p14:creationId xmlns:p14="http://schemas.microsoft.com/office/powerpoint/2010/main" val="1986363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Notification Letter</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485615" y="811360"/>
            <a:ext cx="10686197" cy="5235279"/>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Two comments have been received from the Workgroup</a:t>
            </a:r>
          </a:p>
          <a:p>
            <a:pPr marL="685800" lvl="1" indent="-228600">
              <a:lnSpc>
                <a:spcPct val="90000"/>
              </a:lnSpc>
              <a:spcBef>
                <a:spcPts val="1000"/>
              </a:spcBef>
              <a:buFont typeface="Arial" panose="020B0604020202020204" pitchFamily="34" charset="0"/>
              <a:buChar char="•"/>
            </a:pPr>
            <a:r>
              <a:rPr lang="en-GB" sz="2400" dirty="0">
                <a:solidFill>
                  <a:prstClr val="black"/>
                </a:solidFill>
              </a:rPr>
              <a:t>Mike Kay - P2Analysis</a:t>
            </a:r>
          </a:p>
          <a:p>
            <a:pPr marL="685800" lvl="1" indent="-228600">
              <a:lnSpc>
                <a:spcPct val="90000"/>
              </a:lnSpc>
              <a:spcBef>
                <a:spcPts val="1000"/>
              </a:spcBef>
              <a:buFont typeface="Arial" panose="020B0604020202020204" pitchFamily="34" charset="0"/>
              <a:buChar char="•"/>
            </a:pPr>
            <a:r>
              <a:rPr lang="en-GB" sz="2400" dirty="0">
                <a:solidFill>
                  <a:prstClr val="black"/>
                </a:solidFill>
              </a:rPr>
              <a:t>Alan Creighton – Northern Power Grid</a:t>
            </a:r>
          </a:p>
          <a:p>
            <a:pPr marL="228600" indent="-228600">
              <a:lnSpc>
                <a:spcPct val="90000"/>
              </a:lnSpc>
              <a:spcBef>
                <a:spcPts val="1000"/>
              </a:spcBef>
              <a:buFont typeface="Arial" panose="020B0604020202020204" pitchFamily="34" charset="0"/>
              <a:buChar char="•"/>
            </a:pPr>
            <a:r>
              <a:rPr lang="en-GB" sz="2400" dirty="0">
                <a:solidFill>
                  <a:prstClr val="black"/>
                </a:solidFill>
              </a:rPr>
              <a:t>Re-write and restructure to remove historical context which is not necessary</a:t>
            </a:r>
          </a:p>
          <a:p>
            <a:pPr marL="228600" indent="-228600">
              <a:lnSpc>
                <a:spcPct val="90000"/>
              </a:lnSpc>
              <a:spcBef>
                <a:spcPts val="1000"/>
              </a:spcBef>
              <a:buFont typeface="Arial" panose="020B0604020202020204" pitchFamily="34" charset="0"/>
              <a:buChar char="•"/>
            </a:pPr>
            <a:r>
              <a:rPr lang="en-GB" sz="2400" dirty="0">
                <a:solidFill>
                  <a:prstClr val="black"/>
                </a:solidFill>
              </a:rPr>
              <a:t>Simplify letter</a:t>
            </a:r>
          </a:p>
          <a:p>
            <a:pPr marL="228600" indent="-228600">
              <a:lnSpc>
                <a:spcPct val="90000"/>
              </a:lnSpc>
              <a:spcBef>
                <a:spcPts val="1000"/>
              </a:spcBef>
              <a:buFont typeface="Arial" panose="020B0604020202020204" pitchFamily="34" charset="0"/>
              <a:buChar char="•"/>
            </a:pPr>
            <a:r>
              <a:rPr lang="en-GB" sz="2400" dirty="0">
                <a:solidFill>
                  <a:prstClr val="black"/>
                </a:solidFill>
              </a:rPr>
              <a:t>Remove historic references</a:t>
            </a:r>
          </a:p>
          <a:p>
            <a:pPr marL="228600" indent="-228600">
              <a:lnSpc>
                <a:spcPct val="90000"/>
              </a:lnSpc>
              <a:spcBef>
                <a:spcPts val="1000"/>
              </a:spcBef>
              <a:buFont typeface="Arial" panose="020B0604020202020204" pitchFamily="34" charset="0"/>
              <a:buChar char="•"/>
            </a:pPr>
            <a:r>
              <a:rPr lang="en-GB" sz="2400" dirty="0">
                <a:solidFill>
                  <a:prstClr val="black"/>
                </a:solidFill>
              </a:rPr>
              <a:t>Do we require two letters – one for Defence Service Providers and one for Restoration Service Providers</a:t>
            </a:r>
          </a:p>
          <a:p>
            <a:pPr marL="228600" indent="-228600">
              <a:lnSpc>
                <a:spcPct val="90000"/>
              </a:lnSpc>
              <a:spcBef>
                <a:spcPts val="1000"/>
              </a:spcBef>
              <a:buFont typeface="Arial" panose="020B0604020202020204" pitchFamily="34" charset="0"/>
              <a:buChar char="•"/>
            </a:pPr>
            <a:r>
              <a:rPr lang="en-GB" sz="2400" dirty="0">
                <a:solidFill>
                  <a:prstClr val="black"/>
                </a:solidFill>
              </a:rPr>
              <a:t>Time frames – Pre GC0148 requirements and post GC0148 requirements – </a:t>
            </a:r>
            <a:r>
              <a:rPr lang="en-GB" sz="2400" i="1" dirty="0">
                <a:solidFill>
                  <a:prstClr val="black"/>
                </a:solidFill>
              </a:rPr>
              <a:t>These would need to be separate letters – for discussion at workgroup</a:t>
            </a:r>
          </a:p>
          <a:p>
            <a:pPr marL="228600" indent="-228600">
              <a:lnSpc>
                <a:spcPct val="90000"/>
              </a:lnSpc>
              <a:spcBef>
                <a:spcPts val="1000"/>
              </a:spcBef>
              <a:buFont typeface="Arial" panose="020B0604020202020204" pitchFamily="34" charset="0"/>
              <a:buChar char="•"/>
            </a:pPr>
            <a:r>
              <a:rPr lang="en-GB" sz="2400" dirty="0">
                <a:solidFill>
                  <a:prstClr val="black"/>
                </a:solidFill>
              </a:rPr>
              <a:t>Letter updated and circulated with this presentation</a:t>
            </a:r>
          </a:p>
          <a:p>
            <a:pPr>
              <a:lnSpc>
                <a:spcPct val="90000"/>
              </a:lnSpc>
              <a:spcBef>
                <a:spcPts val="1000"/>
              </a:spcBef>
            </a:pPr>
            <a:r>
              <a:rPr lang="en-GB" sz="2400" dirty="0">
                <a:solidFill>
                  <a:prstClr val="black"/>
                </a:solidFill>
              </a:rPr>
              <a:t> </a:t>
            </a:r>
          </a:p>
        </p:txBody>
      </p:sp>
    </p:spTree>
    <p:extLst>
      <p:ext uri="{BB962C8B-B14F-4D97-AF65-F5344CB8AC3E}">
        <p14:creationId xmlns:p14="http://schemas.microsoft.com/office/powerpoint/2010/main" val="3168800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Control Telephony</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26954" y="898021"/>
            <a:ext cx="10686197" cy="2010807"/>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Numerous comments received</a:t>
            </a:r>
          </a:p>
          <a:p>
            <a:pPr marL="228600" indent="-228600">
              <a:lnSpc>
                <a:spcPct val="90000"/>
              </a:lnSpc>
              <a:spcBef>
                <a:spcPts val="1000"/>
              </a:spcBef>
              <a:buFont typeface="Arial" panose="020B0604020202020204" pitchFamily="34" charset="0"/>
              <a:buChar char="•"/>
            </a:pPr>
            <a:r>
              <a:rPr lang="en-GB" sz="2400" dirty="0">
                <a:solidFill>
                  <a:prstClr val="black"/>
                </a:solidFill>
              </a:rPr>
              <a:t>Some wider issues exist around Virtual Control Points and communications robustness</a:t>
            </a:r>
          </a:p>
          <a:p>
            <a:pPr marL="228600" indent="-228600">
              <a:lnSpc>
                <a:spcPct val="90000"/>
              </a:lnSpc>
              <a:spcBef>
                <a:spcPts val="1000"/>
              </a:spcBef>
              <a:buFont typeface="Arial" panose="020B0604020202020204" pitchFamily="34" charset="0"/>
              <a:buChar char="•"/>
            </a:pPr>
            <a:r>
              <a:rPr lang="en-GB" sz="2400" dirty="0">
                <a:solidFill>
                  <a:prstClr val="black"/>
                </a:solidFill>
              </a:rPr>
              <a:t>These issues will be discussed in the next few slides as they have an impact on the Control Telephony Standard</a:t>
            </a:r>
          </a:p>
        </p:txBody>
      </p:sp>
    </p:spTree>
    <p:extLst>
      <p:ext uri="{BB962C8B-B14F-4D97-AF65-F5344CB8AC3E}">
        <p14:creationId xmlns:p14="http://schemas.microsoft.com/office/powerpoint/2010/main" val="3389399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24AC56C-670D-4CA0-B15F-8E4CB802AA8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21" b="7821"/>
          <a:stretch>
            <a:fillRect/>
          </a:stretch>
        </p:blipFill>
        <p:spPr>
          <a:xfrm>
            <a:off x="0" y="0"/>
            <a:ext cx="12192000" cy="6858000"/>
          </a:xfrm>
        </p:spPr>
      </p:pic>
      <p:sp>
        <p:nvSpPr>
          <p:cNvPr id="6" name="Title 5">
            <a:extLst>
              <a:ext uri="{FF2B5EF4-FFF2-40B4-BE49-F238E27FC236}">
                <a16:creationId xmlns:a16="http://schemas.microsoft.com/office/drawing/2014/main" id="{8329FB8B-13A0-4A2D-B9CF-62570F21BAFE}"/>
              </a:ext>
            </a:extLst>
          </p:cNvPr>
          <p:cNvSpPr>
            <a:spLocks noGrp="1"/>
          </p:cNvSpPr>
          <p:nvPr>
            <p:ph type="title"/>
          </p:nvPr>
        </p:nvSpPr>
        <p:spPr>
          <a:xfrm>
            <a:off x="299851" y="755374"/>
            <a:ext cx="7400191" cy="4452543"/>
          </a:xfrm>
        </p:spPr>
        <p:txBody>
          <a:bodyPr lIns="91440" tIns="45720" rIns="91440" bIns="45720" anchor="b">
            <a:normAutofit/>
          </a:bodyPr>
          <a:lstStyle/>
          <a:p>
            <a:pPr fontAlgn="auto">
              <a:lnSpc>
                <a:spcPct val="80000"/>
              </a:lnSpc>
              <a:spcBef>
                <a:spcPts val="0"/>
              </a:spcBef>
            </a:pPr>
            <a:r>
              <a:rPr lang="en-GB" sz="4400" kern="0" dirty="0"/>
              <a:t>Telephony for </a:t>
            </a:r>
            <a:br>
              <a:rPr lang="en-GB" sz="4400" kern="0" dirty="0"/>
            </a:br>
            <a:r>
              <a:rPr lang="en-GB" sz="4400" kern="0" dirty="0"/>
              <a:t>Virtual Control Points</a:t>
            </a:r>
            <a:br>
              <a:rPr lang="en-GB" sz="4400" kern="0" dirty="0"/>
            </a:br>
            <a:br>
              <a:rPr lang="en-GB" sz="4400" b="1" dirty="0">
                <a:latin typeface="Helvetica Neue LT Std 65 Medium"/>
              </a:rPr>
            </a:br>
            <a:br>
              <a:rPr lang="en-GB" sz="4400" b="1" dirty="0">
                <a:latin typeface="Helvetica Neue LT Std 65 Medium"/>
              </a:rPr>
            </a:br>
            <a:r>
              <a:rPr lang="en-GB" sz="3200" kern="0" dirty="0"/>
              <a:t>Mark Bingham BEng CEng FIET</a:t>
            </a:r>
            <a:br>
              <a:rPr lang="en-GB" sz="3200" kern="0" dirty="0"/>
            </a:br>
            <a:r>
              <a:rPr lang="en-GB" sz="3200" kern="0" dirty="0"/>
              <a:t>National Grid IT</a:t>
            </a:r>
            <a:br>
              <a:rPr lang="en-GB" sz="3200" kern="0" dirty="0"/>
            </a:br>
            <a:br>
              <a:rPr lang="en-GB" sz="4400" b="1" dirty="0">
                <a:latin typeface="Helvetica Neue LT Std 65 Medium"/>
              </a:rPr>
            </a:br>
            <a:r>
              <a:rPr lang="en-GB" sz="2000" dirty="0">
                <a:latin typeface="Helvetica Neue LT Std 65 Medium"/>
              </a:rPr>
              <a:t>November 2021</a:t>
            </a:r>
            <a:br>
              <a:rPr lang="en-GB" sz="2400" dirty="0"/>
            </a:br>
            <a:br>
              <a:rPr lang="en-GB" sz="2400" dirty="0"/>
            </a:br>
            <a:endParaRPr lang="en-GB" sz="2400" dirty="0"/>
          </a:p>
        </p:txBody>
      </p:sp>
    </p:spTree>
    <p:extLst>
      <p:ext uri="{BB962C8B-B14F-4D97-AF65-F5344CB8AC3E}">
        <p14:creationId xmlns:p14="http://schemas.microsoft.com/office/powerpoint/2010/main" val="3615526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476"/>
            <a:ext cx="6069806" cy="889080"/>
          </a:xfrm>
        </p:spPr>
        <p:txBody>
          <a:bodyPr>
            <a:normAutofit fontScale="90000"/>
          </a:bodyPr>
          <a:lstStyle/>
          <a:p>
            <a:br>
              <a:rPr lang="en-GB" altLang="en-US" dirty="0">
                <a:solidFill>
                  <a:srgbClr val="FFC000"/>
                </a:solidFill>
              </a:rPr>
            </a:br>
            <a:r>
              <a:rPr lang="en-GB" altLang="en-US" b="1" dirty="0">
                <a:solidFill>
                  <a:srgbClr val="FFC000"/>
                </a:solidFill>
              </a:rPr>
              <a:t>Overview</a:t>
            </a:r>
            <a:endParaRPr lang="en-GB" altLang="en-US" dirty="0">
              <a:solidFill>
                <a:srgbClr val="FFC000"/>
              </a:solidFill>
            </a:endParaRPr>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657866" y="1043606"/>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dirty="0"/>
              <a:t>An increasing number of BM Participants are adopting modern technology for voice communications with ESO</a:t>
            </a:r>
          </a:p>
          <a:p>
            <a:pPr marL="285750" indent="-285750">
              <a:buFont typeface="Wingdings" panose="05000000000000000000" pitchFamily="2" charset="2"/>
              <a:buChar char="§"/>
              <a:defRPr/>
            </a:pPr>
            <a:r>
              <a:rPr lang="en-GB" altLang="en-US" sz="2400" dirty="0"/>
              <a:t>This often involves establishing a virtual Control Point using geographically dispersed personnel</a:t>
            </a:r>
          </a:p>
          <a:p>
            <a:pPr marL="285750" indent="-285750">
              <a:buFont typeface="Wingdings" panose="05000000000000000000" pitchFamily="2" charset="2"/>
              <a:buChar char="§"/>
              <a:defRPr/>
            </a:pPr>
            <a:r>
              <a:rPr lang="en-GB" altLang="en-US" sz="2400" dirty="0"/>
              <a:t>Traditional Control Telephony solutions are not suitable for this way of working</a:t>
            </a:r>
          </a:p>
          <a:p>
            <a:pPr marL="285750" indent="-285750">
              <a:buFont typeface="Wingdings" panose="05000000000000000000" pitchFamily="2" charset="2"/>
              <a:buChar char="§"/>
              <a:defRPr/>
            </a:pPr>
            <a:r>
              <a:rPr lang="en-GB" altLang="en-US" sz="2400" dirty="0"/>
              <a:t>The following slides show the options available for Telephony between ESO and various Control Point locations</a:t>
            </a:r>
          </a:p>
          <a:p>
            <a:pPr marL="285750" indent="-285750">
              <a:buFont typeface="Wingdings" panose="05000000000000000000" pitchFamily="2" charset="2"/>
              <a:buChar char="§"/>
              <a:defRPr/>
            </a:pPr>
            <a:endParaRPr lang="en-GB" altLang="en-US" sz="2400" b="0" dirty="0">
              <a:solidFill>
                <a:schemeClr val="tx1"/>
              </a:solidFill>
            </a:endParaRPr>
          </a:p>
        </p:txBody>
      </p:sp>
    </p:spTree>
    <p:extLst>
      <p:ext uri="{BB962C8B-B14F-4D97-AF65-F5344CB8AC3E}">
        <p14:creationId xmlns:p14="http://schemas.microsoft.com/office/powerpoint/2010/main" val="2051270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539287" y="130702"/>
            <a:ext cx="2483209" cy="2650598"/>
          </a:xfrm>
        </p:spPr>
        <p:txBody>
          <a:bodyPr>
            <a:normAutofit/>
          </a:bodyPr>
          <a:lstStyle/>
          <a:p>
            <a:r>
              <a:rPr lang="en-GB" altLang="en-US" sz="3200" b="1" dirty="0">
                <a:solidFill>
                  <a:srgbClr val="FFC000"/>
                </a:solidFill>
              </a:rPr>
              <a:t>Control</a:t>
            </a:r>
            <a:br>
              <a:rPr lang="en-GB" altLang="en-US" sz="3200" b="1" dirty="0">
                <a:solidFill>
                  <a:srgbClr val="FFC000"/>
                </a:solidFill>
              </a:rPr>
            </a:br>
            <a:r>
              <a:rPr lang="en-GB" altLang="en-US" sz="3200" b="1" dirty="0">
                <a:solidFill>
                  <a:srgbClr val="FFC000"/>
                </a:solidFill>
              </a:rPr>
              <a:t>Telephony:</a:t>
            </a:r>
            <a:br>
              <a:rPr lang="en-GB" altLang="en-US" sz="3200" b="1" dirty="0">
                <a:solidFill>
                  <a:srgbClr val="FFC000"/>
                </a:solidFill>
              </a:rPr>
            </a:br>
            <a:r>
              <a:rPr lang="en-GB" altLang="en-US" sz="3200" b="1" dirty="0">
                <a:solidFill>
                  <a:srgbClr val="FFC000"/>
                </a:solidFill>
              </a:rPr>
              <a:t>Control Point local to Substation</a:t>
            </a:r>
            <a:endParaRPr lang="en-GB" altLang="en-US" sz="3200" dirty="0">
              <a:solidFill>
                <a:srgbClr val="FFC000"/>
              </a:solidFill>
            </a:endParaRPr>
          </a:p>
        </p:txBody>
      </p:sp>
      <p:sp>
        <p:nvSpPr>
          <p:cNvPr id="6" name="Title 1">
            <a:extLst>
              <a:ext uri="{FF2B5EF4-FFF2-40B4-BE49-F238E27FC236}">
                <a16:creationId xmlns:a16="http://schemas.microsoft.com/office/drawing/2014/main" id="{45253FA0-98FE-4411-8F62-71E2005CCA50}"/>
              </a:ext>
            </a:extLst>
          </p:cNvPr>
          <p:cNvSpPr txBox="1">
            <a:spLocks/>
          </p:cNvSpPr>
          <p:nvPr/>
        </p:nvSpPr>
        <p:spPr>
          <a:xfrm>
            <a:off x="9604989" y="2473852"/>
            <a:ext cx="2483209" cy="26505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Connectivity</a:t>
            </a:r>
          </a:p>
          <a:p>
            <a:r>
              <a:rPr lang="en-GB" altLang="en-US" sz="3200" b="1" dirty="0">
                <a:solidFill>
                  <a:srgbClr val="FFC000"/>
                </a:solidFill>
              </a:rPr>
              <a:t>via OpTel fibre network</a:t>
            </a:r>
            <a:endParaRPr lang="en-GB" altLang="en-US" sz="3200" dirty="0">
              <a:solidFill>
                <a:srgbClr val="FFC000"/>
              </a:solidFill>
            </a:endParaRPr>
          </a:p>
        </p:txBody>
      </p:sp>
      <p:pic>
        <p:nvPicPr>
          <p:cNvPr id="2" name="Picture 1">
            <a:extLst>
              <a:ext uri="{FF2B5EF4-FFF2-40B4-BE49-F238E27FC236}">
                <a16:creationId xmlns:a16="http://schemas.microsoft.com/office/drawing/2014/main" id="{F02493FC-D20C-47A6-83F2-69A80B08E1CD}"/>
              </a:ext>
            </a:extLst>
          </p:cNvPr>
          <p:cNvPicPr>
            <a:picLocks noChangeAspect="1"/>
          </p:cNvPicPr>
          <p:nvPr/>
        </p:nvPicPr>
        <p:blipFill>
          <a:blip r:embed="rId3"/>
          <a:stretch>
            <a:fillRect/>
          </a:stretch>
        </p:blipFill>
        <p:spPr>
          <a:xfrm>
            <a:off x="111125" y="101600"/>
            <a:ext cx="9588500" cy="6235700"/>
          </a:xfrm>
          <a:prstGeom prst="rect">
            <a:avLst/>
          </a:prstGeom>
        </p:spPr>
      </p:pic>
    </p:spTree>
    <p:extLst>
      <p:ext uri="{BB962C8B-B14F-4D97-AF65-F5344CB8AC3E}">
        <p14:creationId xmlns:p14="http://schemas.microsoft.com/office/powerpoint/2010/main" val="3622917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548812" y="556180"/>
            <a:ext cx="2708560" cy="1848761"/>
          </a:xfrm>
        </p:spPr>
        <p:txBody>
          <a:bodyPr>
            <a:noAutofit/>
          </a:bodyPr>
          <a:lstStyle/>
          <a:p>
            <a:r>
              <a:rPr lang="en-GB" altLang="en-US" sz="3200" b="1" dirty="0">
                <a:solidFill>
                  <a:srgbClr val="FFC000"/>
                </a:solidFill>
              </a:rPr>
              <a:t>Control Telephony:</a:t>
            </a:r>
            <a:br>
              <a:rPr lang="en-GB" altLang="en-US" sz="3200" b="1" dirty="0">
                <a:solidFill>
                  <a:srgbClr val="FFC000"/>
                </a:solidFill>
              </a:rPr>
            </a:br>
            <a:r>
              <a:rPr lang="en-GB" altLang="en-US" sz="3200" b="1" dirty="0">
                <a:solidFill>
                  <a:srgbClr val="FFC000"/>
                </a:solidFill>
              </a:rPr>
              <a:t>Remote Control Point</a:t>
            </a:r>
            <a:br>
              <a:rPr lang="en-GB" altLang="en-US" sz="3200" b="1" dirty="0">
                <a:solidFill>
                  <a:srgbClr val="FFC000"/>
                </a:solidFill>
              </a:rPr>
            </a:br>
            <a:endParaRPr lang="en-GB" altLang="en-US" sz="3200" dirty="0">
              <a:solidFill>
                <a:srgbClr val="FFC000"/>
              </a:solidFill>
            </a:endParaRPr>
          </a:p>
        </p:txBody>
      </p:sp>
      <p:sp>
        <p:nvSpPr>
          <p:cNvPr id="6" name="Title 1">
            <a:extLst>
              <a:ext uri="{FF2B5EF4-FFF2-40B4-BE49-F238E27FC236}">
                <a16:creationId xmlns:a16="http://schemas.microsoft.com/office/drawing/2014/main" id="{06D6B474-56A6-4408-8BF5-7E632F95AB21}"/>
              </a:ext>
            </a:extLst>
          </p:cNvPr>
          <p:cNvSpPr txBox="1">
            <a:spLocks/>
          </p:cNvSpPr>
          <p:nvPr/>
        </p:nvSpPr>
        <p:spPr>
          <a:xfrm>
            <a:off x="9548812" y="2262009"/>
            <a:ext cx="2708560" cy="18487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Connectivity</a:t>
            </a:r>
            <a:br>
              <a:rPr lang="en-GB" altLang="en-US" sz="3200" b="1" dirty="0">
                <a:solidFill>
                  <a:srgbClr val="FFC000"/>
                </a:solidFill>
              </a:rPr>
            </a:br>
            <a:r>
              <a:rPr lang="en-GB" altLang="en-US" sz="3200" b="1" dirty="0">
                <a:solidFill>
                  <a:srgbClr val="FFC000"/>
                </a:solidFill>
              </a:rPr>
              <a:t>via Leased MPLS service</a:t>
            </a:r>
            <a:endParaRPr lang="en-GB" altLang="en-US" sz="3200" dirty="0">
              <a:solidFill>
                <a:srgbClr val="FFC000"/>
              </a:solidFill>
            </a:endParaRPr>
          </a:p>
        </p:txBody>
      </p:sp>
      <p:pic>
        <p:nvPicPr>
          <p:cNvPr id="3" name="Picture 2">
            <a:extLst>
              <a:ext uri="{FF2B5EF4-FFF2-40B4-BE49-F238E27FC236}">
                <a16:creationId xmlns:a16="http://schemas.microsoft.com/office/drawing/2014/main" id="{6D03D988-7201-4725-AE9C-1955CEFE583C}"/>
              </a:ext>
            </a:extLst>
          </p:cNvPr>
          <p:cNvPicPr>
            <a:picLocks noChangeAspect="1"/>
          </p:cNvPicPr>
          <p:nvPr/>
        </p:nvPicPr>
        <p:blipFill>
          <a:blip r:embed="rId3"/>
          <a:stretch>
            <a:fillRect/>
          </a:stretch>
        </p:blipFill>
        <p:spPr>
          <a:xfrm>
            <a:off x="345967" y="0"/>
            <a:ext cx="9324975" cy="6419850"/>
          </a:xfrm>
          <a:prstGeom prst="rect">
            <a:avLst/>
          </a:prstGeom>
        </p:spPr>
      </p:pic>
    </p:spTree>
    <p:extLst>
      <p:ext uri="{BB962C8B-B14F-4D97-AF65-F5344CB8AC3E}">
        <p14:creationId xmlns:p14="http://schemas.microsoft.com/office/powerpoint/2010/main" val="1903557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369140" y="451816"/>
            <a:ext cx="2708560" cy="2020624"/>
          </a:xfrm>
        </p:spPr>
        <p:txBody>
          <a:bodyPr>
            <a:noAutofit/>
          </a:bodyPr>
          <a:lstStyle/>
          <a:p>
            <a:r>
              <a:rPr lang="en-GB" altLang="en-US" sz="3200" b="1" dirty="0">
                <a:solidFill>
                  <a:srgbClr val="FFC000"/>
                </a:solidFill>
              </a:rPr>
              <a:t>Control Telephony:</a:t>
            </a:r>
            <a:br>
              <a:rPr lang="en-GB" altLang="en-US" sz="3200" b="1" dirty="0">
                <a:solidFill>
                  <a:srgbClr val="FFC000"/>
                </a:solidFill>
              </a:rPr>
            </a:br>
            <a:r>
              <a:rPr lang="en-GB" altLang="en-US" sz="3200" b="1" dirty="0">
                <a:solidFill>
                  <a:srgbClr val="FFC000"/>
                </a:solidFill>
              </a:rPr>
              <a:t>Remote Control Point</a:t>
            </a:r>
            <a:endParaRPr lang="en-GB" altLang="en-US" sz="3200" dirty="0">
              <a:solidFill>
                <a:srgbClr val="FFC000"/>
              </a:solidFill>
            </a:endParaRPr>
          </a:p>
        </p:txBody>
      </p:sp>
      <p:sp>
        <p:nvSpPr>
          <p:cNvPr id="6" name="Title 1">
            <a:extLst>
              <a:ext uri="{FF2B5EF4-FFF2-40B4-BE49-F238E27FC236}">
                <a16:creationId xmlns:a16="http://schemas.microsoft.com/office/drawing/2014/main" id="{F573A903-0D04-410A-B189-5E410560CF87}"/>
              </a:ext>
            </a:extLst>
          </p:cNvPr>
          <p:cNvSpPr txBox="1">
            <a:spLocks/>
          </p:cNvSpPr>
          <p:nvPr/>
        </p:nvSpPr>
        <p:spPr>
          <a:xfrm>
            <a:off x="9356386" y="2998442"/>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Connectivity </a:t>
            </a:r>
            <a:br>
              <a:rPr lang="en-GB" altLang="en-US" sz="3200" b="1" dirty="0">
                <a:solidFill>
                  <a:srgbClr val="FFC000"/>
                </a:solidFill>
              </a:rPr>
            </a:br>
            <a:r>
              <a:rPr lang="en-GB" altLang="en-US" sz="3200" b="1" dirty="0">
                <a:solidFill>
                  <a:srgbClr val="FFC000"/>
                </a:solidFill>
              </a:rPr>
              <a:t>via Leased MPLS service  to Participant Data Centre</a:t>
            </a:r>
            <a:endParaRPr lang="en-GB" altLang="en-US" sz="3200" dirty="0">
              <a:solidFill>
                <a:srgbClr val="FFC000"/>
              </a:solidFill>
            </a:endParaRPr>
          </a:p>
        </p:txBody>
      </p:sp>
      <p:pic>
        <p:nvPicPr>
          <p:cNvPr id="2" name="Picture 1">
            <a:extLst>
              <a:ext uri="{FF2B5EF4-FFF2-40B4-BE49-F238E27FC236}">
                <a16:creationId xmlns:a16="http://schemas.microsoft.com/office/drawing/2014/main" id="{7D96DFE6-09A6-432F-8CD7-96281BCE85BA}"/>
              </a:ext>
            </a:extLst>
          </p:cNvPr>
          <p:cNvPicPr>
            <a:picLocks noChangeAspect="1"/>
          </p:cNvPicPr>
          <p:nvPr/>
        </p:nvPicPr>
        <p:blipFill>
          <a:blip r:embed="rId3"/>
          <a:stretch>
            <a:fillRect/>
          </a:stretch>
        </p:blipFill>
        <p:spPr>
          <a:xfrm>
            <a:off x="144901" y="-13666"/>
            <a:ext cx="9324975" cy="6419850"/>
          </a:xfrm>
          <a:prstGeom prst="rect">
            <a:avLst/>
          </a:prstGeom>
        </p:spPr>
      </p:pic>
    </p:spTree>
    <p:extLst>
      <p:ext uri="{BB962C8B-B14F-4D97-AF65-F5344CB8AC3E}">
        <p14:creationId xmlns:p14="http://schemas.microsoft.com/office/powerpoint/2010/main" val="751555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369140" y="451816"/>
            <a:ext cx="2708560" cy="2020624"/>
          </a:xfrm>
        </p:spPr>
        <p:txBody>
          <a:bodyPr>
            <a:noAutofit/>
          </a:bodyPr>
          <a:lstStyle/>
          <a:p>
            <a:r>
              <a:rPr lang="en-GB" altLang="en-US" sz="3200" b="1" dirty="0">
                <a:solidFill>
                  <a:srgbClr val="FFC000"/>
                </a:solidFill>
              </a:rPr>
              <a:t>Remote Control Point</a:t>
            </a:r>
            <a:endParaRPr lang="en-GB" altLang="en-US" sz="3200" dirty="0">
              <a:solidFill>
                <a:srgbClr val="FFC000"/>
              </a:solidFill>
            </a:endParaRPr>
          </a:p>
        </p:txBody>
      </p:sp>
      <p:sp>
        <p:nvSpPr>
          <p:cNvPr id="6" name="Title 1">
            <a:extLst>
              <a:ext uri="{FF2B5EF4-FFF2-40B4-BE49-F238E27FC236}">
                <a16:creationId xmlns:a16="http://schemas.microsoft.com/office/drawing/2014/main" id="{F573A903-0D04-410A-B189-5E410560CF87}"/>
              </a:ext>
            </a:extLst>
          </p:cNvPr>
          <p:cNvSpPr txBox="1">
            <a:spLocks/>
          </p:cNvSpPr>
          <p:nvPr/>
        </p:nvSpPr>
        <p:spPr>
          <a:xfrm>
            <a:off x="9356386" y="2998442"/>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Public Telephony via SIP Trunks to Participant Data Centre</a:t>
            </a:r>
            <a:endParaRPr lang="en-GB" altLang="en-US" sz="3200" dirty="0">
              <a:solidFill>
                <a:srgbClr val="FFC000"/>
              </a:solidFill>
            </a:endParaRPr>
          </a:p>
        </p:txBody>
      </p:sp>
      <p:pic>
        <p:nvPicPr>
          <p:cNvPr id="3" name="Picture 2">
            <a:extLst>
              <a:ext uri="{FF2B5EF4-FFF2-40B4-BE49-F238E27FC236}">
                <a16:creationId xmlns:a16="http://schemas.microsoft.com/office/drawing/2014/main" id="{13F04B81-DF53-4597-92A2-D94CF41AE2D8}"/>
              </a:ext>
            </a:extLst>
          </p:cNvPr>
          <p:cNvPicPr>
            <a:picLocks noChangeAspect="1"/>
          </p:cNvPicPr>
          <p:nvPr/>
        </p:nvPicPr>
        <p:blipFill>
          <a:blip r:embed="rId3"/>
          <a:stretch>
            <a:fillRect/>
          </a:stretch>
        </p:blipFill>
        <p:spPr>
          <a:xfrm>
            <a:off x="290512" y="0"/>
            <a:ext cx="8963025" cy="6419850"/>
          </a:xfrm>
          <a:prstGeom prst="rect">
            <a:avLst/>
          </a:prstGeom>
        </p:spPr>
      </p:pic>
    </p:spTree>
    <p:extLst>
      <p:ext uri="{BB962C8B-B14F-4D97-AF65-F5344CB8AC3E}">
        <p14:creationId xmlns:p14="http://schemas.microsoft.com/office/powerpoint/2010/main" val="1081986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261116" y="214684"/>
            <a:ext cx="2708560" cy="1391477"/>
          </a:xfrm>
        </p:spPr>
        <p:txBody>
          <a:bodyPr>
            <a:normAutofit fontScale="90000"/>
          </a:bodyPr>
          <a:lstStyle/>
          <a:p>
            <a:r>
              <a:rPr lang="en-GB" altLang="en-US" sz="4000" b="1" dirty="0">
                <a:solidFill>
                  <a:srgbClr val="FFC000"/>
                </a:solidFill>
              </a:rPr>
              <a:t>Virtual Control Point</a:t>
            </a:r>
            <a:endParaRPr lang="en-GB" altLang="en-US" sz="4000" dirty="0">
              <a:solidFill>
                <a:srgbClr val="FFC000"/>
              </a:solidFill>
            </a:endParaRPr>
          </a:p>
        </p:txBody>
      </p:sp>
      <p:pic>
        <p:nvPicPr>
          <p:cNvPr id="3" name="Picture 2">
            <a:extLst>
              <a:ext uri="{FF2B5EF4-FFF2-40B4-BE49-F238E27FC236}">
                <a16:creationId xmlns:a16="http://schemas.microsoft.com/office/drawing/2014/main" id="{B1FE05F3-8DC4-4ACE-A783-2BF66784C797}"/>
              </a:ext>
            </a:extLst>
          </p:cNvPr>
          <p:cNvPicPr>
            <a:picLocks noChangeAspect="1"/>
          </p:cNvPicPr>
          <p:nvPr/>
        </p:nvPicPr>
        <p:blipFill>
          <a:blip r:embed="rId3"/>
          <a:stretch>
            <a:fillRect/>
          </a:stretch>
        </p:blipFill>
        <p:spPr>
          <a:xfrm>
            <a:off x="47625" y="20216"/>
            <a:ext cx="9525000" cy="6550868"/>
          </a:xfrm>
          <a:prstGeom prst="rect">
            <a:avLst/>
          </a:prstGeom>
        </p:spPr>
      </p:pic>
      <p:sp>
        <p:nvSpPr>
          <p:cNvPr id="7" name="Title 1">
            <a:extLst>
              <a:ext uri="{FF2B5EF4-FFF2-40B4-BE49-F238E27FC236}">
                <a16:creationId xmlns:a16="http://schemas.microsoft.com/office/drawing/2014/main" id="{D6676988-F798-4F8D-A3FF-EBFBEA37F52F}"/>
              </a:ext>
            </a:extLst>
          </p:cNvPr>
          <p:cNvSpPr txBox="1">
            <a:spLocks/>
          </p:cNvSpPr>
          <p:nvPr/>
        </p:nvSpPr>
        <p:spPr>
          <a:xfrm>
            <a:off x="9416871" y="4608942"/>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3200" dirty="0">
              <a:solidFill>
                <a:srgbClr val="FFC000"/>
              </a:solidFill>
            </a:endParaRPr>
          </a:p>
        </p:txBody>
      </p:sp>
      <p:sp>
        <p:nvSpPr>
          <p:cNvPr id="8" name="Title 1">
            <a:extLst>
              <a:ext uri="{FF2B5EF4-FFF2-40B4-BE49-F238E27FC236}">
                <a16:creationId xmlns:a16="http://schemas.microsoft.com/office/drawing/2014/main" id="{7920C000-0C64-4A6D-A0A0-D2F36047D5C3}"/>
              </a:ext>
            </a:extLst>
          </p:cNvPr>
          <p:cNvSpPr txBox="1">
            <a:spLocks/>
          </p:cNvSpPr>
          <p:nvPr/>
        </p:nvSpPr>
        <p:spPr>
          <a:xfrm>
            <a:off x="9261116" y="4563050"/>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3200" dirty="0">
              <a:solidFill>
                <a:srgbClr val="FFC000"/>
              </a:solidFill>
            </a:endParaRPr>
          </a:p>
        </p:txBody>
      </p:sp>
      <p:sp>
        <p:nvSpPr>
          <p:cNvPr id="9" name="Title 1">
            <a:extLst>
              <a:ext uri="{FF2B5EF4-FFF2-40B4-BE49-F238E27FC236}">
                <a16:creationId xmlns:a16="http://schemas.microsoft.com/office/drawing/2014/main" id="{C069897C-B951-45FD-90F6-6C829B1B9468}"/>
              </a:ext>
            </a:extLst>
          </p:cNvPr>
          <p:cNvSpPr txBox="1">
            <a:spLocks/>
          </p:cNvSpPr>
          <p:nvPr/>
        </p:nvSpPr>
        <p:spPr>
          <a:xfrm>
            <a:off x="9728380" y="3931909"/>
            <a:ext cx="1952086"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b="1" dirty="0">
                <a:solidFill>
                  <a:srgbClr val="FF0000"/>
                </a:solidFill>
              </a:rPr>
              <a:t>Data Centres and Control Points may be in different continents</a:t>
            </a:r>
            <a:endParaRPr lang="en-GB" altLang="en-US" sz="2400" dirty="0">
              <a:solidFill>
                <a:srgbClr val="FF0000"/>
              </a:solidFill>
            </a:endParaRPr>
          </a:p>
        </p:txBody>
      </p:sp>
      <p:sp>
        <p:nvSpPr>
          <p:cNvPr id="10" name="Title 1">
            <a:extLst>
              <a:ext uri="{FF2B5EF4-FFF2-40B4-BE49-F238E27FC236}">
                <a16:creationId xmlns:a16="http://schemas.microsoft.com/office/drawing/2014/main" id="{6A8E8484-5B7E-49A0-AECB-E0A4B2ECFD95}"/>
              </a:ext>
            </a:extLst>
          </p:cNvPr>
          <p:cNvSpPr txBox="1">
            <a:spLocks/>
          </p:cNvSpPr>
          <p:nvPr/>
        </p:nvSpPr>
        <p:spPr>
          <a:xfrm>
            <a:off x="9301255" y="1769583"/>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Public Telephony via SIP Trunks to Participant Data Centres</a:t>
            </a:r>
            <a:endParaRPr lang="en-GB" altLang="en-US" sz="3200" dirty="0">
              <a:solidFill>
                <a:srgbClr val="FFC000"/>
              </a:solidFill>
            </a:endParaRPr>
          </a:p>
        </p:txBody>
      </p:sp>
    </p:spTree>
    <p:extLst>
      <p:ext uri="{BB962C8B-B14F-4D97-AF65-F5344CB8AC3E}">
        <p14:creationId xmlns:p14="http://schemas.microsoft.com/office/powerpoint/2010/main" val="1420942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5" name="Title 1">
            <a:extLst>
              <a:ext uri="{FF2B5EF4-FFF2-40B4-BE49-F238E27FC236}">
                <a16:creationId xmlns:a16="http://schemas.microsoft.com/office/drawing/2014/main" id="{C1C35040-FB0F-4664-80BC-2FEDF4CE6E94}"/>
              </a:ext>
            </a:extLst>
          </p:cNvPr>
          <p:cNvSpPr>
            <a:spLocks noGrp="1"/>
          </p:cNvSpPr>
          <p:nvPr>
            <p:ph type="title"/>
          </p:nvPr>
        </p:nvSpPr>
        <p:spPr>
          <a:xfrm>
            <a:off x="9261116" y="222635"/>
            <a:ext cx="2708560" cy="1391477"/>
          </a:xfrm>
        </p:spPr>
        <p:txBody>
          <a:bodyPr>
            <a:normAutofit fontScale="90000"/>
          </a:bodyPr>
          <a:lstStyle/>
          <a:p>
            <a:r>
              <a:rPr lang="en-GB" altLang="en-US" sz="4000" b="1" dirty="0">
                <a:solidFill>
                  <a:srgbClr val="FFC000"/>
                </a:solidFill>
              </a:rPr>
              <a:t>Virtual Control Point</a:t>
            </a:r>
            <a:endParaRPr lang="en-GB" altLang="en-US" sz="4000" dirty="0">
              <a:solidFill>
                <a:srgbClr val="FFC000"/>
              </a:solidFill>
            </a:endParaRPr>
          </a:p>
        </p:txBody>
      </p:sp>
      <p:sp>
        <p:nvSpPr>
          <p:cNvPr id="7" name="Title 1">
            <a:extLst>
              <a:ext uri="{FF2B5EF4-FFF2-40B4-BE49-F238E27FC236}">
                <a16:creationId xmlns:a16="http://schemas.microsoft.com/office/drawing/2014/main" id="{D6676988-F798-4F8D-A3FF-EBFBEA37F52F}"/>
              </a:ext>
            </a:extLst>
          </p:cNvPr>
          <p:cNvSpPr txBox="1">
            <a:spLocks/>
          </p:cNvSpPr>
          <p:nvPr/>
        </p:nvSpPr>
        <p:spPr>
          <a:xfrm>
            <a:off x="9416871" y="4608942"/>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3200" dirty="0">
              <a:solidFill>
                <a:srgbClr val="FFC000"/>
              </a:solidFill>
            </a:endParaRPr>
          </a:p>
        </p:txBody>
      </p:sp>
      <p:sp>
        <p:nvSpPr>
          <p:cNvPr id="8" name="Title 1">
            <a:extLst>
              <a:ext uri="{FF2B5EF4-FFF2-40B4-BE49-F238E27FC236}">
                <a16:creationId xmlns:a16="http://schemas.microsoft.com/office/drawing/2014/main" id="{7920C000-0C64-4A6D-A0A0-D2F36047D5C3}"/>
              </a:ext>
            </a:extLst>
          </p:cNvPr>
          <p:cNvSpPr txBox="1">
            <a:spLocks/>
          </p:cNvSpPr>
          <p:nvPr/>
        </p:nvSpPr>
        <p:spPr>
          <a:xfrm>
            <a:off x="9261116" y="4563050"/>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altLang="en-US" sz="3200" dirty="0">
              <a:solidFill>
                <a:srgbClr val="FFC000"/>
              </a:solidFill>
            </a:endParaRPr>
          </a:p>
        </p:txBody>
      </p:sp>
      <p:sp>
        <p:nvSpPr>
          <p:cNvPr id="9" name="Title 1">
            <a:extLst>
              <a:ext uri="{FF2B5EF4-FFF2-40B4-BE49-F238E27FC236}">
                <a16:creationId xmlns:a16="http://schemas.microsoft.com/office/drawing/2014/main" id="{C069897C-B951-45FD-90F6-6C829B1B9468}"/>
              </a:ext>
            </a:extLst>
          </p:cNvPr>
          <p:cNvSpPr txBox="1">
            <a:spLocks/>
          </p:cNvSpPr>
          <p:nvPr/>
        </p:nvSpPr>
        <p:spPr>
          <a:xfrm>
            <a:off x="9728380" y="3931909"/>
            <a:ext cx="1952086"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b="1" dirty="0">
                <a:solidFill>
                  <a:srgbClr val="FF0000"/>
                </a:solidFill>
              </a:rPr>
              <a:t>Data Centres and Control Points may be in different continents</a:t>
            </a:r>
            <a:endParaRPr lang="en-GB" altLang="en-US" sz="2400" dirty="0">
              <a:solidFill>
                <a:srgbClr val="FF0000"/>
              </a:solidFill>
            </a:endParaRPr>
          </a:p>
        </p:txBody>
      </p:sp>
      <p:sp>
        <p:nvSpPr>
          <p:cNvPr id="10" name="Title 1">
            <a:extLst>
              <a:ext uri="{FF2B5EF4-FFF2-40B4-BE49-F238E27FC236}">
                <a16:creationId xmlns:a16="http://schemas.microsoft.com/office/drawing/2014/main" id="{B65BAAC4-F379-49F4-819A-BF32ED0FFA21}"/>
              </a:ext>
            </a:extLst>
          </p:cNvPr>
          <p:cNvSpPr txBox="1">
            <a:spLocks/>
          </p:cNvSpPr>
          <p:nvPr/>
        </p:nvSpPr>
        <p:spPr>
          <a:xfrm>
            <a:off x="9435312" y="1671172"/>
            <a:ext cx="2708560" cy="20206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3200" b="1" dirty="0">
                <a:solidFill>
                  <a:srgbClr val="FFC000"/>
                </a:solidFill>
              </a:rPr>
              <a:t>Leased MPLS</a:t>
            </a:r>
          </a:p>
          <a:p>
            <a:r>
              <a:rPr lang="en-GB" altLang="en-US" sz="3200" b="1" dirty="0">
                <a:solidFill>
                  <a:srgbClr val="FFC000"/>
                </a:solidFill>
              </a:rPr>
              <a:t>&amp; private SIP Trunks to Participant Data Centres</a:t>
            </a:r>
            <a:endParaRPr lang="en-GB" altLang="en-US" sz="3200" dirty="0">
              <a:solidFill>
                <a:srgbClr val="FFC000"/>
              </a:solidFill>
            </a:endParaRPr>
          </a:p>
        </p:txBody>
      </p:sp>
      <p:pic>
        <p:nvPicPr>
          <p:cNvPr id="13" name="Picture 12">
            <a:extLst>
              <a:ext uri="{FF2B5EF4-FFF2-40B4-BE49-F238E27FC236}">
                <a16:creationId xmlns:a16="http://schemas.microsoft.com/office/drawing/2014/main" id="{B5018BF4-12F2-44B5-89A8-7DAA0728A70E}"/>
              </a:ext>
            </a:extLst>
          </p:cNvPr>
          <p:cNvPicPr>
            <a:picLocks noChangeAspect="1"/>
          </p:cNvPicPr>
          <p:nvPr/>
        </p:nvPicPr>
        <p:blipFill>
          <a:blip r:embed="rId3"/>
          <a:stretch>
            <a:fillRect/>
          </a:stretch>
        </p:blipFill>
        <p:spPr>
          <a:xfrm>
            <a:off x="222324" y="0"/>
            <a:ext cx="9334500" cy="6419850"/>
          </a:xfrm>
          <a:prstGeom prst="rect">
            <a:avLst/>
          </a:prstGeom>
        </p:spPr>
      </p:pic>
    </p:spTree>
    <p:extLst>
      <p:ext uri="{BB962C8B-B14F-4D97-AF65-F5344CB8AC3E}">
        <p14:creationId xmlns:p14="http://schemas.microsoft.com/office/powerpoint/2010/main" val="2257340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Agenda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657866" y="926249"/>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dirty="0"/>
              <a:t>Review of Actions from the previous Meeting and general update</a:t>
            </a:r>
            <a:endParaRPr lang="en-GB" altLang="en-US" sz="2400" b="0" dirty="0">
              <a:solidFill>
                <a:schemeClr val="tx1"/>
              </a:solidFill>
            </a:endParaRPr>
          </a:p>
          <a:p>
            <a:pPr marL="285750" indent="-285750">
              <a:buFont typeface="Wingdings" panose="05000000000000000000" pitchFamily="2" charset="2"/>
              <a:buChar char="§"/>
              <a:defRPr/>
            </a:pPr>
            <a:r>
              <a:rPr lang="en-GB" altLang="en-US" sz="2400" dirty="0"/>
              <a:t>System Defence, System Restoration and Test Plans</a:t>
            </a:r>
          </a:p>
          <a:p>
            <a:pPr marL="742950" lvl="1" indent="-285750">
              <a:buFont typeface="Wingdings" panose="05000000000000000000" pitchFamily="2" charset="2"/>
              <a:buChar char="§"/>
              <a:defRPr/>
            </a:pPr>
            <a:r>
              <a:rPr lang="en-GB" altLang="en-US" sz="2000" dirty="0"/>
              <a:t>Comments received from workgroup and Next Steps</a:t>
            </a:r>
          </a:p>
          <a:p>
            <a:pPr marL="285750" indent="-285750">
              <a:buFont typeface="Wingdings" panose="05000000000000000000" pitchFamily="2" charset="2"/>
              <a:buChar char="§"/>
              <a:defRPr/>
            </a:pPr>
            <a:r>
              <a:rPr lang="en-GB" altLang="en-US" sz="2400" dirty="0"/>
              <a:t>Notification Letter</a:t>
            </a:r>
          </a:p>
          <a:p>
            <a:pPr marL="285750" indent="-285750">
              <a:buFont typeface="Wingdings" panose="05000000000000000000" pitchFamily="2" charset="2"/>
              <a:buChar char="§"/>
              <a:defRPr/>
            </a:pPr>
            <a:r>
              <a:rPr lang="en-GB" altLang="en-US" sz="2400" dirty="0"/>
              <a:t>Control Telephony Standard</a:t>
            </a:r>
          </a:p>
          <a:p>
            <a:pPr marL="285750" indent="-285750">
              <a:buFont typeface="Wingdings" panose="05000000000000000000" pitchFamily="2" charset="2"/>
              <a:buChar char="§"/>
              <a:defRPr/>
            </a:pPr>
            <a:r>
              <a:rPr lang="en-GB" altLang="en-US" sz="2400" dirty="0"/>
              <a:t>Distributed Re-Start</a:t>
            </a:r>
          </a:p>
          <a:p>
            <a:pPr marL="742950" lvl="1" indent="-285750">
              <a:buFont typeface="Wingdings" panose="05000000000000000000" pitchFamily="2" charset="2"/>
              <a:buChar char="§"/>
              <a:defRPr/>
            </a:pPr>
            <a:r>
              <a:rPr lang="en-GB" altLang="en-US" sz="2000" dirty="0"/>
              <a:t>Update</a:t>
            </a:r>
          </a:p>
          <a:p>
            <a:pPr marL="285750" indent="-285750">
              <a:buFont typeface="Wingdings" panose="05000000000000000000" pitchFamily="2" charset="2"/>
              <a:buChar char="§"/>
              <a:defRPr/>
            </a:pPr>
            <a:r>
              <a:rPr lang="en-GB" altLang="en-US" sz="2400" dirty="0"/>
              <a:t>Behaviour of Storage Plant during low System Frequencies</a:t>
            </a:r>
          </a:p>
          <a:p>
            <a:pPr marL="285750" indent="-285750">
              <a:buFont typeface="Wingdings" panose="05000000000000000000" pitchFamily="2" charset="2"/>
              <a:buChar char="§"/>
              <a:defRPr/>
            </a:pPr>
            <a:r>
              <a:rPr lang="en-GB" altLang="en-US" sz="2400" dirty="0"/>
              <a:t>Low Frequency Demand Disconnection - Update</a:t>
            </a:r>
          </a:p>
          <a:p>
            <a:pPr marL="285750" indent="-285750">
              <a:buFont typeface="Wingdings" panose="05000000000000000000" pitchFamily="2" charset="2"/>
              <a:buChar char="§"/>
              <a:defRPr/>
            </a:pPr>
            <a:r>
              <a:rPr lang="en-GB" altLang="en-US" sz="2400" dirty="0"/>
              <a:t>Consultation and Draft Workgroup Report</a:t>
            </a:r>
          </a:p>
          <a:p>
            <a:pPr marL="742950" lvl="1" indent="-285750">
              <a:buFont typeface="Wingdings" panose="05000000000000000000" pitchFamily="2" charset="2"/>
              <a:buChar char="§"/>
              <a:defRPr/>
            </a:pPr>
            <a:r>
              <a:rPr lang="en-GB" altLang="en-US" sz="2000" dirty="0"/>
              <a:t>Timelines</a:t>
            </a:r>
          </a:p>
          <a:p>
            <a:pPr marL="285750" indent="-285750">
              <a:buFont typeface="Wingdings" panose="05000000000000000000" pitchFamily="2" charset="2"/>
              <a:buChar char="§"/>
              <a:defRPr/>
            </a:pPr>
            <a:r>
              <a:rPr lang="en-GB" altLang="en-US" sz="2400" dirty="0">
                <a:cs typeface="Calibri"/>
              </a:rPr>
              <a:t>AOB</a:t>
            </a:r>
          </a:p>
          <a:p>
            <a:pPr marL="285750" indent="-285750">
              <a:buFont typeface="Wingdings" panose="05000000000000000000" pitchFamily="2" charset="2"/>
              <a:buChar char="§"/>
              <a:defRPr/>
            </a:pPr>
            <a:endParaRPr lang="en-GB" altLang="en-US" sz="2400" b="0" dirty="0">
              <a:solidFill>
                <a:schemeClr val="tx1"/>
              </a:solidFill>
            </a:endParaRPr>
          </a:p>
        </p:txBody>
      </p:sp>
    </p:spTree>
    <p:extLst>
      <p:ext uri="{BB962C8B-B14F-4D97-AF65-F5344CB8AC3E}">
        <p14:creationId xmlns:p14="http://schemas.microsoft.com/office/powerpoint/2010/main" val="3997439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Distributed Re-Start - Update</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82665" y="842303"/>
            <a:ext cx="10686197" cy="3596882"/>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The Grid Code, Distribution Code and G99 drafting for Distributed Re-Start was been circulated to the Workgroup in November 2021</a:t>
            </a:r>
          </a:p>
          <a:p>
            <a:pPr marL="228600" indent="-228600">
              <a:lnSpc>
                <a:spcPct val="90000"/>
              </a:lnSpc>
              <a:spcBef>
                <a:spcPts val="1000"/>
              </a:spcBef>
              <a:buFont typeface="Arial" panose="020B0604020202020204" pitchFamily="34" charset="0"/>
              <a:buChar char="•"/>
            </a:pPr>
            <a:r>
              <a:rPr lang="en-GB" sz="2400" dirty="0">
                <a:solidFill>
                  <a:prstClr val="black"/>
                </a:solidFill>
              </a:rPr>
              <a:t>Comments on the drafting sought by the Workgroup by 15 December 2021 </a:t>
            </a:r>
          </a:p>
          <a:p>
            <a:pPr marL="228600" indent="-228600">
              <a:lnSpc>
                <a:spcPct val="90000"/>
              </a:lnSpc>
              <a:spcBef>
                <a:spcPts val="1000"/>
              </a:spcBef>
              <a:buFont typeface="Arial" panose="020B0604020202020204" pitchFamily="34" charset="0"/>
              <a:buChar char="•"/>
            </a:pPr>
            <a:r>
              <a:rPr lang="en-GB" sz="2400" dirty="0">
                <a:solidFill>
                  <a:prstClr val="black"/>
                </a:solidFill>
              </a:rPr>
              <a:t>A detailed report on Distributed Re-Start is due to be issued later in the year which will be issued by the Distributed Re-Start Project team</a:t>
            </a:r>
          </a:p>
          <a:p>
            <a:pPr marL="685800" lvl="1" indent="-228600">
              <a:lnSpc>
                <a:spcPct val="90000"/>
              </a:lnSpc>
              <a:spcBef>
                <a:spcPts val="1000"/>
              </a:spcBef>
              <a:buFont typeface="Arial" panose="020B0604020202020204" pitchFamily="34" charset="0"/>
              <a:buChar char="•"/>
            </a:pPr>
            <a:r>
              <a:rPr lang="en-GB" sz="2400" dirty="0">
                <a:solidFill>
                  <a:prstClr val="black"/>
                </a:solidFill>
              </a:rPr>
              <a:t>This will also include the high level approaches used in the development of the drafting</a:t>
            </a:r>
          </a:p>
          <a:p>
            <a:pPr marL="228600" indent="-228600">
              <a:lnSpc>
                <a:spcPct val="90000"/>
              </a:lnSpc>
              <a:spcBef>
                <a:spcPts val="1000"/>
              </a:spcBef>
              <a:buFont typeface="Arial" panose="020B0604020202020204" pitchFamily="34" charset="0"/>
              <a:buChar char="•"/>
            </a:pPr>
            <a:r>
              <a:rPr lang="en-GB" sz="2400" dirty="0">
                <a:solidFill>
                  <a:prstClr val="black"/>
                </a:solidFill>
              </a:rPr>
              <a:t>Drafting on the System Operator Transmission Owner Code (STC) is well advanced and this will be presented to the STC Panel we anticipate in January time.</a:t>
            </a:r>
          </a:p>
        </p:txBody>
      </p:sp>
    </p:spTree>
    <p:extLst>
      <p:ext uri="{BB962C8B-B14F-4D97-AF65-F5344CB8AC3E}">
        <p14:creationId xmlns:p14="http://schemas.microsoft.com/office/powerpoint/2010/main" val="1587101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112541" y="148985"/>
            <a:ext cx="11178822" cy="1041400"/>
          </a:xfrm>
        </p:spPr>
        <p:txBody>
          <a:bodyPr>
            <a:normAutofit fontScale="90000"/>
          </a:bodyPr>
          <a:lstStyle/>
          <a:p>
            <a:br>
              <a:rPr lang="en-GB" altLang="en-US" dirty="0"/>
            </a:br>
            <a:r>
              <a:rPr lang="en-GB" altLang="en-US" b="1" dirty="0">
                <a:solidFill>
                  <a:srgbClr val="FFC000"/>
                </a:solidFill>
                <a:cs typeface="Calibri Light"/>
              </a:rPr>
              <a:t>GC0148 – Treatment of Storage Art 15(3) </a:t>
            </a:r>
            <a:br>
              <a:rPr lang="en-GB" altLang="en-US" dirty="0"/>
            </a:br>
            <a:endParaRPr lang="en-GB" altLang="en-US" dirty="0"/>
          </a:p>
        </p:txBody>
      </p:sp>
      <p:sp>
        <p:nvSpPr>
          <p:cNvPr id="7" name="Content Placeholder 2">
            <a:extLst>
              <a:ext uri="{FF2B5EF4-FFF2-40B4-BE49-F238E27FC236}">
                <a16:creationId xmlns:a16="http://schemas.microsoft.com/office/drawing/2014/main" id="{A61CD45B-871F-45E4-BEF0-20995694E851}"/>
              </a:ext>
            </a:extLst>
          </p:cNvPr>
          <p:cNvSpPr>
            <a:spLocks noGrp="1"/>
          </p:cNvSpPr>
          <p:nvPr>
            <p:ph idx="1"/>
          </p:nvPr>
        </p:nvSpPr>
        <p:spPr>
          <a:xfrm>
            <a:off x="253371" y="1199477"/>
            <a:ext cx="11178822" cy="2056372"/>
          </a:xfrm>
        </p:spPr>
        <p:txBody>
          <a:bodyPr>
            <a:noAutofit/>
          </a:bodyPr>
          <a:lstStyle/>
          <a:p>
            <a:pPr marL="273050" indent="-273050">
              <a:buFont typeface="Wingdings" panose="05000000000000000000" pitchFamily="2" charset="2"/>
              <a:buChar char="§"/>
              <a:defRPr/>
            </a:pPr>
            <a:r>
              <a:rPr lang="en-GB" altLang="en-US" sz="2400" dirty="0"/>
              <a:t>Draft Legal Text circulated to the last Workgroup in November</a:t>
            </a:r>
          </a:p>
          <a:p>
            <a:pPr marL="273050" indent="-273050">
              <a:buFont typeface="Wingdings" panose="05000000000000000000" pitchFamily="2" charset="2"/>
              <a:buChar char="§"/>
              <a:defRPr/>
            </a:pPr>
            <a:r>
              <a:rPr lang="en-GB" altLang="en-US" sz="2400" dirty="0"/>
              <a:t>Comments requested from the Workgroup by 15</a:t>
            </a:r>
            <a:r>
              <a:rPr lang="en-GB" altLang="en-US" sz="2400" baseline="30000" dirty="0"/>
              <a:t>th</a:t>
            </a:r>
            <a:r>
              <a:rPr lang="en-GB" altLang="en-US" sz="2400" dirty="0"/>
              <a:t> December</a:t>
            </a:r>
          </a:p>
          <a:p>
            <a:pPr marL="273050" indent="-273050">
              <a:buFont typeface="Wingdings" panose="05000000000000000000" pitchFamily="2" charset="2"/>
              <a:buChar char="§"/>
              <a:defRPr/>
            </a:pPr>
            <a:r>
              <a:rPr lang="en-GB" altLang="en-US" sz="2400" dirty="0"/>
              <a:t>Compliance aspects under consideration in addition to updates to the Data Registration Code</a:t>
            </a:r>
          </a:p>
        </p:txBody>
      </p:sp>
    </p:spTree>
    <p:extLst>
      <p:ext uri="{BB962C8B-B14F-4D97-AF65-F5344CB8AC3E}">
        <p14:creationId xmlns:p14="http://schemas.microsoft.com/office/powerpoint/2010/main" val="1943632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112541" y="148985"/>
            <a:ext cx="11178822" cy="1041400"/>
          </a:xfrm>
        </p:spPr>
        <p:txBody>
          <a:bodyPr>
            <a:normAutofit fontScale="90000"/>
          </a:bodyPr>
          <a:lstStyle/>
          <a:p>
            <a:br>
              <a:rPr lang="en-GB" altLang="en-US" dirty="0"/>
            </a:br>
            <a:r>
              <a:rPr lang="en-GB" altLang="en-US" b="1" dirty="0">
                <a:solidFill>
                  <a:srgbClr val="FFC000"/>
                </a:solidFill>
                <a:cs typeface="Calibri Light"/>
              </a:rPr>
              <a:t>GC0148 – Treatment of Low Frequency Demand Disconnection – Art 15(5) – 15(8) </a:t>
            </a:r>
            <a:br>
              <a:rPr lang="en-GB" altLang="en-US" dirty="0"/>
            </a:br>
            <a:endParaRPr lang="en-GB" altLang="en-US" dirty="0"/>
          </a:p>
        </p:txBody>
      </p:sp>
      <p:sp>
        <p:nvSpPr>
          <p:cNvPr id="7" name="Content Placeholder 2">
            <a:extLst>
              <a:ext uri="{FF2B5EF4-FFF2-40B4-BE49-F238E27FC236}">
                <a16:creationId xmlns:a16="http://schemas.microsoft.com/office/drawing/2014/main" id="{A61CD45B-871F-45E4-BEF0-20995694E851}"/>
              </a:ext>
            </a:extLst>
          </p:cNvPr>
          <p:cNvSpPr>
            <a:spLocks noGrp="1"/>
          </p:cNvSpPr>
          <p:nvPr>
            <p:ph idx="1"/>
          </p:nvPr>
        </p:nvSpPr>
        <p:spPr>
          <a:xfrm>
            <a:off x="253371" y="1555508"/>
            <a:ext cx="11178822" cy="2819544"/>
          </a:xfrm>
        </p:spPr>
        <p:txBody>
          <a:bodyPr>
            <a:noAutofit/>
          </a:bodyPr>
          <a:lstStyle/>
          <a:p>
            <a:pPr marL="273050" indent="-273050">
              <a:buFont typeface="Wingdings" panose="05000000000000000000" pitchFamily="2" charset="2"/>
              <a:buChar char="§"/>
              <a:defRPr/>
            </a:pPr>
            <a:r>
              <a:rPr lang="en-GB" altLang="en-US" sz="2400" dirty="0"/>
              <a:t>Meeting scheduled with the DNO’s for Thursday 16</a:t>
            </a:r>
            <a:r>
              <a:rPr lang="en-GB" altLang="en-US" sz="2400" baseline="30000" dirty="0"/>
              <a:t>th</a:t>
            </a:r>
            <a:r>
              <a:rPr lang="en-GB" altLang="en-US" sz="2400" dirty="0"/>
              <a:t> December  </a:t>
            </a:r>
          </a:p>
          <a:p>
            <a:pPr marL="273050" indent="-273050">
              <a:buFont typeface="Wingdings" panose="05000000000000000000" pitchFamily="2" charset="2"/>
              <a:buChar char="§"/>
              <a:defRPr/>
            </a:pPr>
            <a:r>
              <a:rPr lang="en-GB" altLang="en-US" sz="2400" dirty="0"/>
              <a:t>Aims to define the work of the DNO’s under E3C following the 9</a:t>
            </a:r>
            <a:r>
              <a:rPr lang="en-GB" altLang="en-US" sz="2400" baseline="30000" dirty="0"/>
              <a:t>th</a:t>
            </a:r>
            <a:r>
              <a:rPr lang="en-GB" altLang="en-US" sz="2400" dirty="0"/>
              <a:t> August incident and requirements under E&amp;R Phase II</a:t>
            </a:r>
          </a:p>
          <a:p>
            <a:pPr marL="273050" indent="-273050">
              <a:buFont typeface="Wingdings" panose="05000000000000000000" pitchFamily="2" charset="2"/>
              <a:buChar char="§"/>
              <a:defRPr/>
            </a:pPr>
            <a:r>
              <a:rPr lang="en-GB" altLang="en-US" sz="2400" dirty="0"/>
              <a:t>With this information available, code developments can then be initiated based on the gaps identified </a:t>
            </a:r>
          </a:p>
          <a:p>
            <a:pPr marL="273050" indent="-273050">
              <a:buFont typeface="Wingdings" panose="05000000000000000000" pitchFamily="2" charset="2"/>
              <a:buChar char="§"/>
              <a:defRPr/>
            </a:pPr>
            <a:r>
              <a:rPr lang="en-GB" altLang="en-US" sz="2400" dirty="0"/>
              <a:t>Update to be provided at the meeting on 20</a:t>
            </a:r>
            <a:r>
              <a:rPr lang="en-GB" altLang="en-US" sz="2400" baseline="30000" dirty="0"/>
              <a:t>th</a:t>
            </a:r>
            <a:r>
              <a:rPr lang="en-GB" altLang="en-US" sz="2400" dirty="0"/>
              <a:t> December</a:t>
            </a:r>
          </a:p>
        </p:txBody>
      </p:sp>
    </p:spTree>
    <p:extLst>
      <p:ext uri="{BB962C8B-B14F-4D97-AF65-F5344CB8AC3E}">
        <p14:creationId xmlns:p14="http://schemas.microsoft.com/office/powerpoint/2010/main" val="2354833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112541" y="148985"/>
            <a:ext cx="11178822" cy="1041400"/>
          </a:xfrm>
        </p:spPr>
        <p:txBody>
          <a:bodyPr>
            <a:normAutofit fontScale="90000"/>
          </a:bodyPr>
          <a:lstStyle/>
          <a:p>
            <a:br>
              <a:rPr lang="en-GB" altLang="en-US" dirty="0"/>
            </a:br>
            <a:r>
              <a:rPr lang="en-GB" altLang="en-US" b="1" dirty="0">
                <a:solidFill>
                  <a:srgbClr val="FFC000"/>
                </a:solidFill>
                <a:cs typeface="Calibri Light"/>
              </a:rPr>
              <a:t>GC0148 – Timeline and Next Steps </a:t>
            </a:r>
            <a:br>
              <a:rPr lang="en-GB" altLang="en-US" dirty="0"/>
            </a:br>
            <a:endParaRPr lang="en-GB" altLang="en-US" dirty="0"/>
          </a:p>
        </p:txBody>
      </p:sp>
      <p:sp>
        <p:nvSpPr>
          <p:cNvPr id="7" name="Content Placeholder 2">
            <a:extLst>
              <a:ext uri="{FF2B5EF4-FFF2-40B4-BE49-F238E27FC236}">
                <a16:creationId xmlns:a16="http://schemas.microsoft.com/office/drawing/2014/main" id="{A61CD45B-871F-45E4-BEF0-20995694E851}"/>
              </a:ext>
            </a:extLst>
          </p:cNvPr>
          <p:cNvSpPr>
            <a:spLocks noGrp="1"/>
          </p:cNvSpPr>
          <p:nvPr>
            <p:ph idx="1"/>
          </p:nvPr>
        </p:nvSpPr>
        <p:spPr>
          <a:xfrm>
            <a:off x="506589" y="1190385"/>
            <a:ext cx="11178822" cy="4352286"/>
          </a:xfrm>
        </p:spPr>
        <p:txBody>
          <a:bodyPr>
            <a:noAutofit/>
          </a:bodyPr>
          <a:lstStyle/>
          <a:p>
            <a:pPr marL="273050" indent="-273050">
              <a:buFont typeface="Wingdings" panose="05000000000000000000" pitchFamily="2" charset="2"/>
              <a:buChar char="§"/>
              <a:defRPr/>
            </a:pPr>
            <a:r>
              <a:rPr lang="en-GB" altLang="en-US" sz="2400" dirty="0"/>
              <a:t>Aim to develop Workgroup Consultation in late January / early February 2022 which will comprise:-</a:t>
            </a:r>
          </a:p>
          <a:p>
            <a:pPr marL="730250" lvl="1" indent="-273050">
              <a:buFont typeface="Wingdings" panose="05000000000000000000" pitchFamily="2" charset="2"/>
              <a:buChar char="§"/>
              <a:defRPr/>
            </a:pPr>
            <a:r>
              <a:rPr lang="en-GB" altLang="en-US" sz="2000" dirty="0"/>
              <a:t>The Workgroup Report</a:t>
            </a:r>
          </a:p>
          <a:p>
            <a:pPr marL="730250" lvl="1" indent="-273050">
              <a:buFont typeface="Wingdings" panose="05000000000000000000" pitchFamily="2" charset="2"/>
              <a:buChar char="§"/>
              <a:defRPr/>
            </a:pPr>
            <a:r>
              <a:rPr lang="en-GB" altLang="en-US" sz="2000" dirty="0"/>
              <a:t>Updated System Defence Plan</a:t>
            </a:r>
          </a:p>
          <a:p>
            <a:pPr marL="730250" lvl="1" indent="-273050">
              <a:buFont typeface="Wingdings" panose="05000000000000000000" pitchFamily="2" charset="2"/>
              <a:buChar char="§"/>
              <a:defRPr/>
            </a:pPr>
            <a:r>
              <a:rPr lang="en-GB" altLang="en-US" sz="2000" dirty="0"/>
              <a:t>Updated System Restoration Plan</a:t>
            </a:r>
          </a:p>
          <a:p>
            <a:pPr marL="730250" lvl="1" indent="-273050">
              <a:buFont typeface="Wingdings" panose="05000000000000000000" pitchFamily="2" charset="2"/>
              <a:buChar char="§"/>
              <a:defRPr/>
            </a:pPr>
            <a:r>
              <a:rPr lang="en-GB" altLang="en-US" sz="2000" dirty="0"/>
              <a:t>Updated Test Plan</a:t>
            </a:r>
          </a:p>
          <a:p>
            <a:pPr marL="730250" lvl="1" indent="-273050">
              <a:buFont typeface="Wingdings" panose="05000000000000000000" pitchFamily="2" charset="2"/>
              <a:buChar char="§"/>
              <a:defRPr/>
            </a:pPr>
            <a:r>
              <a:rPr lang="en-GB" altLang="en-US" sz="2000" dirty="0"/>
              <a:t>Control Telephony Standard</a:t>
            </a:r>
          </a:p>
          <a:p>
            <a:pPr marL="730250" lvl="1" indent="-273050">
              <a:buFont typeface="Wingdings" panose="05000000000000000000" pitchFamily="2" charset="2"/>
              <a:buChar char="§"/>
              <a:defRPr/>
            </a:pPr>
            <a:r>
              <a:rPr lang="en-GB" altLang="en-US" sz="2000" dirty="0"/>
              <a:t>Mapping Table</a:t>
            </a:r>
          </a:p>
          <a:p>
            <a:pPr marL="730250" lvl="1" indent="-273050">
              <a:buFont typeface="Wingdings" panose="05000000000000000000" pitchFamily="2" charset="2"/>
              <a:buChar char="§"/>
              <a:defRPr/>
            </a:pPr>
            <a:r>
              <a:rPr lang="en-GB" altLang="en-US" sz="2000" dirty="0"/>
              <a:t>Appropriate Legal Text (where necessary) to cover the following</a:t>
            </a:r>
          </a:p>
          <a:p>
            <a:pPr marL="1187450" lvl="2" indent="-273050">
              <a:buFont typeface="Wingdings" panose="05000000000000000000" pitchFamily="2" charset="2"/>
              <a:buChar char="§"/>
              <a:defRPr/>
            </a:pPr>
            <a:r>
              <a:rPr lang="en-GB" altLang="en-US" sz="1600" dirty="0"/>
              <a:t>Low Frequency Demand Disconnection</a:t>
            </a:r>
          </a:p>
          <a:p>
            <a:pPr marL="1187450" lvl="2" indent="-273050">
              <a:buFont typeface="Wingdings" panose="05000000000000000000" pitchFamily="2" charset="2"/>
              <a:buChar char="§"/>
              <a:defRPr/>
            </a:pPr>
            <a:r>
              <a:rPr lang="en-GB" altLang="en-US" sz="1600" dirty="0"/>
              <a:t>Control Telephony and Critical Tools and Facilities (as appropriate- this could be via appropriate standards)</a:t>
            </a:r>
          </a:p>
          <a:p>
            <a:pPr marL="1187450" lvl="2" indent="-273050">
              <a:buFont typeface="Wingdings" panose="05000000000000000000" pitchFamily="2" charset="2"/>
              <a:buChar char="§"/>
              <a:defRPr/>
            </a:pPr>
            <a:r>
              <a:rPr lang="en-GB" altLang="en-US" sz="1600" dirty="0"/>
              <a:t>Treatment of Storage under low Frequency Conditions</a:t>
            </a:r>
          </a:p>
          <a:p>
            <a:pPr marL="1187450" lvl="2" indent="-273050">
              <a:buFont typeface="Wingdings" panose="05000000000000000000" pitchFamily="2" charset="2"/>
              <a:buChar char="§"/>
              <a:defRPr/>
            </a:pPr>
            <a:r>
              <a:rPr lang="en-GB" altLang="en-US" sz="1600" dirty="0"/>
              <a:t>Distributed Re-Start</a:t>
            </a:r>
          </a:p>
          <a:p>
            <a:pPr marL="1187450" lvl="2" indent="-273050">
              <a:buFont typeface="Wingdings" panose="05000000000000000000" pitchFamily="2" charset="2"/>
              <a:buChar char="§"/>
              <a:defRPr/>
            </a:pPr>
            <a:endParaRPr lang="en-GB" altLang="en-US" sz="1600" dirty="0"/>
          </a:p>
          <a:p>
            <a:pPr marL="1187450" lvl="2" indent="-273050">
              <a:buFont typeface="Wingdings" panose="05000000000000000000" pitchFamily="2" charset="2"/>
              <a:buChar char="§"/>
              <a:defRPr/>
            </a:pPr>
            <a:endParaRPr lang="en-GB" altLang="en-US" sz="1600" dirty="0"/>
          </a:p>
        </p:txBody>
      </p:sp>
    </p:spTree>
    <p:extLst>
      <p:ext uri="{BB962C8B-B14F-4D97-AF65-F5344CB8AC3E}">
        <p14:creationId xmlns:p14="http://schemas.microsoft.com/office/powerpoint/2010/main" val="4281408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Actions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313347" y="926249"/>
            <a:ext cx="11236228"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b="0" dirty="0">
                <a:solidFill>
                  <a:schemeClr val="tx1"/>
                </a:solidFill>
              </a:rPr>
              <a:t>See </a:t>
            </a:r>
            <a:r>
              <a:rPr lang="en-GB" altLang="en-US" sz="2400" dirty="0"/>
              <a:t>Actions and Minutes following last meeting held on 5</a:t>
            </a:r>
            <a:r>
              <a:rPr lang="en-GB" altLang="en-US" sz="2400" baseline="30000" dirty="0"/>
              <a:t>th</a:t>
            </a:r>
            <a:r>
              <a:rPr lang="en-GB" altLang="en-US" sz="2400" dirty="0"/>
              <a:t> November</a:t>
            </a:r>
            <a:endParaRPr lang="en-GB" altLang="en-US" sz="2400" b="0" dirty="0">
              <a:solidFill>
                <a:schemeClr val="tx1"/>
              </a:solidFill>
            </a:endParaRPr>
          </a:p>
          <a:p>
            <a:pPr marL="742950" lvl="1" indent="-285750">
              <a:buFont typeface="Wingdings" panose="05000000000000000000" pitchFamily="2" charset="2"/>
              <a:buChar char="§"/>
              <a:defRPr/>
            </a:pPr>
            <a:r>
              <a:rPr lang="en-GB" sz="1800" dirty="0"/>
              <a:t>Garth Graham to provide text to the Code Administrator for inclusion in the Workgroup Report relating to the Term and Conditions and “Approval by GEMA”</a:t>
            </a:r>
          </a:p>
          <a:p>
            <a:pPr marL="742950" lvl="1" indent="-285750">
              <a:buFont typeface="Wingdings" panose="05000000000000000000" pitchFamily="2" charset="2"/>
              <a:buChar char="§"/>
              <a:defRPr/>
            </a:pPr>
            <a:r>
              <a:rPr lang="en-GB" sz="1800" dirty="0"/>
              <a:t>Additional comments sought by the Workgroup on the System Defence Plan, System Restoration Plan, Test Plan and Control Telephony Standard (Previous comments from Mike and Alan circulated to Workgroup) – Only two additional sets of comments have been received – Alastair Frew and Graham Vincent</a:t>
            </a:r>
          </a:p>
          <a:p>
            <a:pPr marL="742950" lvl="1" indent="-285750">
              <a:buFont typeface="Wingdings" panose="05000000000000000000" pitchFamily="2" charset="2"/>
              <a:buChar char="§"/>
              <a:defRPr/>
            </a:pPr>
            <a:r>
              <a:rPr lang="en-GB" sz="1800" dirty="0"/>
              <a:t>Next Iteration of the System Defence Plan, System Restoration Plan and Test Plan to include GC0148 updates.  </a:t>
            </a:r>
          </a:p>
          <a:p>
            <a:pPr marL="742950" lvl="1" indent="-285750">
              <a:buFont typeface="Wingdings" panose="05000000000000000000" pitchFamily="2" charset="2"/>
              <a:buChar char="§"/>
              <a:defRPr/>
            </a:pPr>
            <a:r>
              <a:rPr lang="en-GB" sz="1800" dirty="0"/>
              <a:t>Updated Notification Letter – Circulated with this presentation</a:t>
            </a:r>
          </a:p>
          <a:p>
            <a:pPr marL="742950" lvl="1" indent="-285750">
              <a:buFont typeface="Wingdings" panose="05000000000000000000" pitchFamily="2" charset="2"/>
              <a:buChar char="§"/>
              <a:defRPr/>
            </a:pPr>
            <a:r>
              <a:rPr lang="en-GB" sz="1800" dirty="0"/>
              <a:t>Control Telephony Standard – Comments received – further discussion on approach / Virtual Control Point – see later Control Telephony slides – Control Telephony Standard placed on hold until issue is more widely discussed.</a:t>
            </a:r>
          </a:p>
          <a:p>
            <a:pPr marL="742950" lvl="1" indent="-285750">
              <a:buFont typeface="Wingdings" panose="05000000000000000000" pitchFamily="2" charset="2"/>
              <a:buChar char="§"/>
              <a:defRPr/>
            </a:pPr>
            <a:r>
              <a:rPr lang="en-GB" sz="1800" dirty="0"/>
              <a:t>Distributed Re-Start Legal Text – Circulated prior to the last workgroup Meeting held on 5</a:t>
            </a:r>
            <a:r>
              <a:rPr lang="en-GB" sz="1800" baseline="30000" dirty="0"/>
              <a:t>th</a:t>
            </a:r>
            <a:r>
              <a:rPr lang="en-GB" sz="1800" dirty="0"/>
              <a:t> November– Comments sought from Workgroup by 15</a:t>
            </a:r>
            <a:r>
              <a:rPr lang="en-GB" sz="1800" baseline="30000" dirty="0"/>
              <a:t>th</a:t>
            </a:r>
            <a:r>
              <a:rPr lang="en-GB" sz="1800" dirty="0"/>
              <a:t> December</a:t>
            </a:r>
          </a:p>
          <a:p>
            <a:pPr marL="742950" lvl="1" indent="-285750">
              <a:buFont typeface="Wingdings" panose="05000000000000000000" pitchFamily="2" charset="2"/>
              <a:buChar char="§"/>
              <a:defRPr/>
            </a:pPr>
            <a:r>
              <a:rPr lang="en-GB" sz="1800" dirty="0"/>
              <a:t>Storage Legal Text – Circulated prior to last workgroup Meeting held on 5</a:t>
            </a:r>
            <a:r>
              <a:rPr lang="en-GB" sz="1800" baseline="30000" dirty="0"/>
              <a:t>th</a:t>
            </a:r>
            <a:r>
              <a:rPr lang="en-GB" sz="1800" dirty="0"/>
              <a:t> November – Comments sought from Workgroup by 15</a:t>
            </a:r>
            <a:r>
              <a:rPr lang="en-GB" sz="1800" baseline="30000" dirty="0"/>
              <a:t>th</a:t>
            </a:r>
            <a:r>
              <a:rPr lang="en-GB" sz="1800" dirty="0"/>
              <a:t> December</a:t>
            </a:r>
          </a:p>
          <a:p>
            <a:pPr marL="742950" lvl="1" indent="-285750">
              <a:buFont typeface="Wingdings" panose="05000000000000000000" pitchFamily="2" charset="2"/>
              <a:buChar char="§"/>
              <a:defRPr/>
            </a:pPr>
            <a:r>
              <a:rPr lang="en-GB" sz="1800" dirty="0"/>
              <a:t>Low Frequency Demand Disconnection – Meeting  held with DNO’s on 16</a:t>
            </a:r>
            <a:r>
              <a:rPr lang="en-GB" sz="1800" baseline="30000" dirty="0"/>
              <a:t>th</a:t>
            </a:r>
            <a:r>
              <a:rPr lang="en-GB" sz="1800" dirty="0"/>
              <a:t> December to identify gaps between the requirements of E&amp;R and DNO work – Update to be provided at meeting </a:t>
            </a:r>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416832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System Defence Plan (Issue 4) – New Issues</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725832"/>
            <a:ext cx="11791123" cy="5406336"/>
          </a:xfrm>
        </p:spPr>
        <p:txBody>
          <a:bodyPr>
            <a:normAutofit/>
          </a:bodyPr>
          <a:lstStyle/>
          <a:p>
            <a:r>
              <a:rPr lang="en-GB" sz="2000" dirty="0">
                <a:solidFill>
                  <a:prstClr val="black"/>
                </a:solidFill>
              </a:rPr>
              <a:t>Additional Comments received from Workgroup</a:t>
            </a:r>
          </a:p>
          <a:p>
            <a:pPr lvl="1"/>
            <a:r>
              <a:rPr lang="en-GB" sz="1800" dirty="0">
                <a:solidFill>
                  <a:prstClr val="black"/>
                </a:solidFill>
              </a:rPr>
              <a:t>Graeme Vincent</a:t>
            </a:r>
          </a:p>
          <a:p>
            <a:pPr lvl="1"/>
            <a:r>
              <a:rPr lang="en-GB" sz="1800" dirty="0">
                <a:solidFill>
                  <a:prstClr val="black"/>
                </a:solidFill>
              </a:rPr>
              <a:t>Alastair Frew</a:t>
            </a:r>
          </a:p>
          <a:p>
            <a:r>
              <a:rPr lang="en-GB" sz="2000" dirty="0">
                <a:solidFill>
                  <a:prstClr val="black"/>
                </a:solidFill>
              </a:rPr>
              <a:t>High level comments – over and above those presented at the Workgroup Meeting in November</a:t>
            </a:r>
          </a:p>
          <a:p>
            <a:pPr lvl="1"/>
            <a:r>
              <a:rPr lang="en-GB" sz="1800" dirty="0">
                <a:solidFill>
                  <a:prstClr val="black"/>
                </a:solidFill>
              </a:rPr>
              <a:t>Section 3.1 – How do User’s know the System Defence Plan has been activated without undue delay and interaction with GC0133 (Timely Informing of the GB NETS System State Condition) and are all items covered</a:t>
            </a:r>
          </a:p>
          <a:p>
            <a:pPr lvl="1"/>
            <a:r>
              <a:rPr lang="en-GB" sz="1800" dirty="0">
                <a:solidFill>
                  <a:prstClr val="black"/>
                </a:solidFill>
              </a:rPr>
              <a:t>Clarification on the treatment of Storage Units / retrospectivity comments.</a:t>
            </a:r>
          </a:p>
          <a:p>
            <a:pPr lvl="1"/>
            <a:r>
              <a:rPr lang="en-GB" sz="1800" dirty="0">
                <a:solidFill>
                  <a:prstClr val="black"/>
                </a:solidFill>
              </a:rPr>
              <a:t>Treatment of Total System Demand in Section 4.2.3</a:t>
            </a:r>
          </a:p>
          <a:p>
            <a:pPr lvl="1"/>
            <a:r>
              <a:rPr lang="en-GB" sz="1800" dirty="0">
                <a:solidFill>
                  <a:prstClr val="black"/>
                </a:solidFill>
              </a:rPr>
              <a:t>Additional commentary provided to Alan Creighton’s comments – </a:t>
            </a:r>
            <a:r>
              <a:rPr lang="en-GB" sz="1800" dirty="0" err="1">
                <a:solidFill>
                  <a:prstClr val="black"/>
                </a:solidFill>
              </a:rPr>
              <a:t>eg</a:t>
            </a:r>
            <a:r>
              <a:rPr lang="en-GB" sz="1800" dirty="0">
                <a:solidFill>
                  <a:prstClr val="black"/>
                </a:solidFill>
              </a:rPr>
              <a:t> treatment of Limited Frequency Sensitive Mode of Operation</a:t>
            </a:r>
          </a:p>
          <a:p>
            <a:pPr lvl="1"/>
            <a:r>
              <a:rPr lang="en-GB" sz="1800" dirty="0">
                <a:solidFill>
                  <a:prstClr val="black"/>
                </a:solidFill>
              </a:rPr>
              <a:t>Clarifications around Emergency Disconnection of Embedded Generation </a:t>
            </a:r>
          </a:p>
          <a:p>
            <a:pPr lvl="1"/>
            <a:r>
              <a:rPr lang="en-GB" sz="1800" dirty="0">
                <a:solidFill>
                  <a:prstClr val="black"/>
                </a:solidFill>
              </a:rPr>
              <a:t>Operational </a:t>
            </a:r>
            <a:r>
              <a:rPr lang="en-GB" sz="1800" dirty="0" err="1">
                <a:solidFill>
                  <a:prstClr val="black"/>
                </a:solidFill>
              </a:rPr>
              <a:t>Intertripping</a:t>
            </a:r>
            <a:endParaRPr lang="en-GB" sz="1800" dirty="0">
              <a:solidFill>
                <a:prstClr val="black"/>
              </a:solidFill>
            </a:endParaRPr>
          </a:p>
          <a:p>
            <a:pPr lvl="1"/>
            <a:r>
              <a:rPr lang="en-GB" sz="1800" dirty="0">
                <a:solidFill>
                  <a:prstClr val="black"/>
                </a:solidFill>
              </a:rPr>
              <a:t>System Warnings </a:t>
            </a:r>
            <a:r>
              <a:rPr lang="en-GB" sz="1800" dirty="0" err="1">
                <a:solidFill>
                  <a:prstClr val="black"/>
                </a:solidFill>
              </a:rPr>
              <a:t>eg</a:t>
            </a:r>
            <a:r>
              <a:rPr lang="en-GB" sz="1800" dirty="0">
                <a:solidFill>
                  <a:prstClr val="black"/>
                </a:solidFill>
              </a:rPr>
              <a:t> Embedded Generation Control </a:t>
            </a:r>
          </a:p>
          <a:p>
            <a:pPr lvl="1"/>
            <a:r>
              <a:rPr lang="en-GB" sz="1800" dirty="0">
                <a:solidFill>
                  <a:prstClr val="black"/>
                </a:solidFill>
              </a:rPr>
              <a:t>DNO’s are not SGU’s</a:t>
            </a:r>
          </a:p>
          <a:p>
            <a:pPr lvl="1"/>
            <a:r>
              <a:rPr lang="en-GB" sz="1800" dirty="0">
                <a:solidFill>
                  <a:prstClr val="black"/>
                </a:solidFill>
              </a:rPr>
              <a:t>Formatting/minor wording corrections</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3515285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6" y="114299"/>
            <a:ext cx="11791123"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dirty="0"/>
              <a:t>System Defence Plan (Issue 4) – Presented at Workgroup Meeting on 5</a:t>
            </a:r>
            <a:r>
              <a:rPr lang="en-GB" sz="3600" baseline="30000" dirty="0"/>
              <a:t>th</a:t>
            </a:r>
            <a:r>
              <a:rPr lang="en-GB" sz="3600" dirty="0"/>
              <a:t> November</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5" y="1084147"/>
            <a:ext cx="11791123" cy="5406336"/>
          </a:xfrm>
        </p:spPr>
        <p:txBody>
          <a:bodyPr>
            <a:normAutofit fontScale="70000" lnSpcReduction="2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a:t>
            </a:r>
          </a:p>
          <a:p>
            <a:pPr lvl="1"/>
            <a:r>
              <a:rPr lang="en-GB" sz="1800" dirty="0">
                <a:solidFill>
                  <a:prstClr val="black"/>
                </a:solidFill>
              </a:rPr>
              <a:t>Correction of known errors</a:t>
            </a:r>
          </a:p>
          <a:p>
            <a:pPr lvl="1"/>
            <a:r>
              <a:rPr lang="en-GB" sz="1800" dirty="0">
                <a:solidFill>
                  <a:prstClr val="black"/>
                </a:solidFill>
              </a:rPr>
              <a:t>Include GC0148 changes in addition to changes since 2019 (</a:t>
            </a:r>
            <a:r>
              <a:rPr lang="en-GB" sz="1800" dirty="0" err="1">
                <a:solidFill>
                  <a:prstClr val="black"/>
                </a:solidFill>
              </a:rPr>
              <a:t>eg</a:t>
            </a:r>
            <a:r>
              <a:rPr lang="en-GB" sz="1800" dirty="0">
                <a:solidFill>
                  <a:prstClr val="black"/>
                </a:solidFill>
              </a:rPr>
              <a:t> Non-CUSC Parties caught under E&amp;R, treatment of Storage and Embedded Generation who are not CUSC)</a:t>
            </a:r>
          </a:p>
          <a:p>
            <a:pPr lvl="1"/>
            <a:r>
              <a:rPr lang="en-GB" sz="1800" dirty="0">
                <a:solidFill>
                  <a:prstClr val="black"/>
                </a:solidFill>
              </a:rPr>
              <a:t>Consider consideration of Critical Tools and Facilities as an obligation in the Grid Code as part of the GC0148 solution.</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Include references to the notification process</a:t>
            </a:r>
          </a:p>
          <a:p>
            <a:pPr lvl="1"/>
            <a:r>
              <a:rPr lang="en-GB" sz="1800" dirty="0">
                <a:solidFill>
                  <a:prstClr val="black"/>
                </a:solidFill>
              </a:rPr>
              <a:t>Low Frequency Demand Disconnection – should this be updated to cover Total System Demand rather than the split between England / Wales and Scotland</a:t>
            </a:r>
          </a:p>
          <a:p>
            <a:pPr lvl="1"/>
            <a:r>
              <a:rPr lang="en-GB" sz="1800" dirty="0">
                <a:solidFill>
                  <a:prstClr val="black"/>
                </a:solidFill>
              </a:rPr>
              <a:t>Clarification to be added to confirm the volume of demand relieve available that can be achieved through voltage reductions</a:t>
            </a:r>
          </a:p>
          <a:p>
            <a:pPr lvl="1"/>
            <a:r>
              <a:rPr lang="en-GB" sz="1800" dirty="0">
                <a:solidFill>
                  <a:prstClr val="black"/>
                </a:solidFill>
              </a:rPr>
              <a:t>Checks to ensure if any changes need to be made in the System Defence Plan with regards to Grid Code Modification GC0109 regarding System Warnings as introduced under OC7</a:t>
            </a:r>
          </a:p>
          <a:p>
            <a:pPr lvl="1"/>
            <a:r>
              <a:rPr lang="en-GB" sz="1800" dirty="0">
                <a:solidFill>
                  <a:prstClr val="black"/>
                </a:solidFill>
              </a:rPr>
              <a:t>Include references to OC6B – Implementation of Grid Code Modification GC0147</a:t>
            </a:r>
          </a:p>
          <a:p>
            <a:pPr lvl="1"/>
            <a:r>
              <a:rPr lang="en-GB" sz="1800" dirty="0">
                <a:solidFill>
                  <a:prstClr val="black"/>
                </a:solidFill>
              </a:rPr>
              <a:t>Ensure any code changes are implemented into the industry codes as necessary and that the SDP does not impose new obligations on parties outside of the Codes.</a:t>
            </a:r>
          </a:p>
          <a:p>
            <a:pPr lvl="1"/>
            <a:r>
              <a:rPr lang="en-GB" sz="1800" dirty="0">
                <a:solidFill>
                  <a:prstClr val="black"/>
                </a:solidFill>
              </a:rPr>
              <a:t>Review change / version control process</a:t>
            </a:r>
          </a:p>
          <a:p>
            <a:pPr lvl="1"/>
            <a:r>
              <a:rPr lang="en-GB" sz="1800" dirty="0">
                <a:solidFill>
                  <a:prstClr val="black"/>
                </a:solidFill>
              </a:rPr>
              <a:t>Referencing and structure</a:t>
            </a:r>
          </a:p>
          <a:p>
            <a:pPr lvl="1"/>
            <a:r>
              <a:rPr lang="en-GB" sz="1800" dirty="0">
                <a:solidFill>
                  <a:prstClr val="black"/>
                </a:solidFill>
              </a:rPr>
              <a:t>Definitions</a:t>
            </a:r>
          </a:p>
          <a:p>
            <a:pPr lvl="1"/>
            <a:r>
              <a:rPr lang="en-GB" sz="1800" dirty="0">
                <a:solidFill>
                  <a:prstClr val="black"/>
                </a:solidFill>
              </a:rPr>
              <a:t>Treatment of IDNO’s</a:t>
            </a:r>
          </a:p>
          <a:p>
            <a:pPr lvl="1"/>
            <a:r>
              <a:rPr lang="en-GB" sz="1800" dirty="0">
                <a:solidFill>
                  <a:prstClr val="black"/>
                </a:solidFill>
              </a:rPr>
              <a:t>Ensure document is future proof</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133754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System Restoration Plan (Issue 4) – New Issues</a:t>
            </a:r>
            <a:br>
              <a:rPr lang="en-GB" dirty="0"/>
            </a:br>
            <a:br>
              <a:rPr lang="en-GB" dirty="0"/>
            </a:b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
        <p:nvSpPr>
          <p:cNvPr id="7" name="Content Placeholder 3">
            <a:extLst>
              <a:ext uri="{FF2B5EF4-FFF2-40B4-BE49-F238E27FC236}">
                <a16:creationId xmlns:a16="http://schemas.microsoft.com/office/drawing/2014/main" id="{2FB8EC36-879C-4F1E-B71E-7BFB4F26944C}"/>
              </a:ext>
            </a:extLst>
          </p:cNvPr>
          <p:cNvSpPr>
            <a:spLocks noGrp="1"/>
          </p:cNvSpPr>
          <p:nvPr>
            <p:ph idx="1"/>
          </p:nvPr>
        </p:nvSpPr>
        <p:spPr>
          <a:xfrm>
            <a:off x="149087" y="725832"/>
            <a:ext cx="11791123" cy="5406336"/>
          </a:xfrm>
        </p:spPr>
        <p:txBody>
          <a:bodyPr>
            <a:normAutofit/>
          </a:bodyPr>
          <a:lstStyle/>
          <a:p>
            <a:r>
              <a:rPr lang="en-GB" sz="2000" dirty="0">
                <a:solidFill>
                  <a:prstClr val="black"/>
                </a:solidFill>
              </a:rPr>
              <a:t>Additional Comments received from Workgroup</a:t>
            </a:r>
          </a:p>
          <a:p>
            <a:pPr lvl="1"/>
            <a:r>
              <a:rPr lang="en-GB" sz="1800" dirty="0">
                <a:solidFill>
                  <a:prstClr val="black"/>
                </a:solidFill>
              </a:rPr>
              <a:t>Graeme Vincent</a:t>
            </a:r>
          </a:p>
          <a:p>
            <a:pPr lvl="1"/>
            <a:r>
              <a:rPr lang="en-GB" sz="1800" dirty="0">
                <a:solidFill>
                  <a:prstClr val="black"/>
                </a:solidFill>
              </a:rPr>
              <a:t>Alastair Frew</a:t>
            </a:r>
          </a:p>
          <a:p>
            <a:r>
              <a:rPr lang="en-GB" sz="2000" dirty="0">
                <a:solidFill>
                  <a:prstClr val="black"/>
                </a:solidFill>
              </a:rPr>
              <a:t>High level comments – over and above those presented at the Workgroup Meeting in November</a:t>
            </a:r>
          </a:p>
          <a:p>
            <a:pPr lvl="1"/>
            <a:r>
              <a:rPr lang="en-GB" sz="1800" dirty="0">
                <a:solidFill>
                  <a:prstClr val="black"/>
                </a:solidFill>
              </a:rPr>
              <a:t>Section 4.1.6 – To be updated to reflect correct operation of LJRP</a:t>
            </a:r>
          </a:p>
          <a:p>
            <a:pPr lvl="1"/>
            <a:r>
              <a:rPr lang="en-GB" sz="1800" dirty="0">
                <a:solidFill>
                  <a:prstClr val="black"/>
                </a:solidFill>
              </a:rPr>
              <a:t>Section 4.3.4 – Updates to Target Frequency Instructions</a:t>
            </a:r>
          </a:p>
          <a:p>
            <a:pPr lvl="1"/>
            <a:r>
              <a:rPr lang="en-GB" sz="1800" dirty="0">
                <a:solidFill>
                  <a:prstClr val="black"/>
                </a:solidFill>
              </a:rPr>
              <a:t>Interaction with Electricity Restoration Standard</a:t>
            </a:r>
          </a:p>
          <a:p>
            <a:pPr lvl="1"/>
            <a:r>
              <a:rPr lang="en-GB" sz="1800" dirty="0">
                <a:solidFill>
                  <a:prstClr val="black"/>
                </a:solidFill>
              </a:rPr>
              <a:t>Reference to Ofgem approval of SGU’s and High Priority SGU’s</a:t>
            </a:r>
          </a:p>
          <a:p>
            <a:pPr lvl="1"/>
            <a:r>
              <a:rPr lang="en-GB" sz="1800" dirty="0">
                <a:solidFill>
                  <a:prstClr val="black"/>
                </a:solidFill>
              </a:rPr>
              <a:t>Section 8.6 – How are consultations on future changes to the System Restoration Plan undertaken with Stakeholders</a:t>
            </a:r>
          </a:p>
          <a:p>
            <a:pPr lvl="1"/>
            <a:r>
              <a:rPr lang="en-GB" sz="1800" dirty="0">
                <a:solidFill>
                  <a:prstClr val="black"/>
                </a:solidFill>
              </a:rPr>
              <a:t>Glossary – How are Non-CUSC parties captured  </a:t>
            </a:r>
          </a:p>
          <a:p>
            <a:pPr lvl="1"/>
            <a:r>
              <a:rPr lang="en-GB" sz="1800" dirty="0">
                <a:solidFill>
                  <a:prstClr val="black"/>
                </a:solidFill>
              </a:rPr>
              <a:t>Formatting/minor wording corrections</a:t>
            </a:r>
          </a:p>
          <a:p>
            <a:pPr lvl="1"/>
            <a:endParaRPr lang="en-GB" sz="1800" dirty="0">
              <a:solidFill>
                <a:prstClr val="black"/>
              </a:solidFill>
            </a:endParaRP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spTree>
    <p:extLst>
      <p:ext uri="{BB962C8B-B14F-4D97-AF65-F5344CB8AC3E}">
        <p14:creationId xmlns:p14="http://schemas.microsoft.com/office/powerpoint/2010/main" val="1857902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1893826"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dirty="0"/>
              <a:t>System Restoration Plan (Issue 4) – Presented at Workgroup Meeting on 5</a:t>
            </a:r>
            <a:r>
              <a:rPr lang="en-GB" sz="3600" baseline="30000" dirty="0"/>
              <a:t>th</a:t>
            </a:r>
            <a:r>
              <a:rPr lang="en-GB" sz="3600" dirty="0"/>
              <a:t> November</a:t>
            </a:r>
            <a:br>
              <a:rPr lang="en-GB" sz="3600" dirty="0"/>
            </a:br>
            <a:br>
              <a:rPr lang="en-GB" sz="3600"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0" y="1199111"/>
            <a:ext cx="11791123" cy="5406336"/>
          </a:xfrm>
        </p:spPr>
        <p:txBody>
          <a:bodyPr>
            <a:normAutofit fontScale="92500" lnSpcReduction="1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 </a:t>
            </a:r>
          </a:p>
          <a:p>
            <a:pPr lvl="1"/>
            <a:r>
              <a:rPr lang="en-GB" sz="1800" dirty="0">
                <a:solidFill>
                  <a:prstClr val="black"/>
                </a:solidFill>
              </a:rPr>
              <a:t>Deletion of historical references where these are not necessary</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Update System Restoration Plan to include Distributed Energy Resources and Distributed Re-Start arrangements</a:t>
            </a:r>
          </a:p>
          <a:p>
            <a:pPr lvl="1"/>
            <a:r>
              <a:rPr lang="en-GB" sz="1800" dirty="0">
                <a:solidFill>
                  <a:prstClr val="black"/>
                </a:solidFill>
              </a:rPr>
              <a:t>Clarification of the Frequency Leader role in a Distributed Re-Start situation </a:t>
            </a:r>
          </a:p>
          <a:p>
            <a:pPr lvl="1"/>
            <a:r>
              <a:rPr lang="en-GB" sz="1800" dirty="0">
                <a:solidFill>
                  <a:prstClr val="black"/>
                </a:solidFill>
              </a:rPr>
              <a:t>Review and update Re-energisation procedure to include Distributed Re-Start and Distributed Energy Resources</a:t>
            </a:r>
          </a:p>
          <a:p>
            <a:pPr lvl="1"/>
            <a:r>
              <a:rPr lang="en-GB" sz="1800" dirty="0">
                <a:solidFill>
                  <a:prstClr val="black"/>
                </a:solidFill>
              </a:rPr>
              <a:t>Consider consideration of Critical Tools and Facilities as an obligation in the Grid Code as part of the GC0148 solution.</a:t>
            </a:r>
          </a:p>
          <a:p>
            <a:pPr lvl="1"/>
            <a:r>
              <a:rPr lang="en-GB" sz="1800" dirty="0">
                <a:solidFill>
                  <a:prstClr val="black"/>
                </a:solidFill>
              </a:rPr>
              <a:t>Ensure any code changes are implemented into the industry codes as necessary and that the SDP does not impose new obligations on parties outside of the Codes.</a:t>
            </a:r>
          </a:p>
          <a:p>
            <a:pPr lvl="1"/>
            <a:r>
              <a:rPr lang="en-GB" sz="1800" dirty="0">
                <a:solidFill>
                  <a:prstClr val="black"/>
                </a:solidFill>
              </a:rPr>
              <a:t>Consideration of critical substations for Restoration and the impact on DNO’s.  A view was expressed that these together with the Restoration Plan in Appendix C should be visible to ensure the DNO’s have the same interpretation as the ESO</a:t>
            </a:r>
          </a:p>
          <a:p>
            <a:pPr lvl="1"/>
            <a:r>
              <a:rPr lang="en-GB" sz="1800" dirty="0">
                <a:solidFill>
                  <a:prstClr val="black"/>
                </a:solidFill>
              </a:rPr>
              <a:t>Reference should be made to GB documents not EU documents (</a:t>
            </a:r>
            <a:r>
              <a:rPr lang="en-GB" sz="1800" dirty="0" err="1">
                <a:solidFill>
                  <a:prstClr val="black"/>
                </a:solidFill>
              </a:rPr>
              <a:t>eg</a:t>
            </a:r>
            <a:r>
              <a:rPr lang="en-GB" sz="1800" dirty="0">
                <a:solidFill>
                  <a:prstClr val="black"/>
                </a:solidFill>
              </a:rPr>
              <a:t> SOGL)</a:t>
            </a:r>
          </a:p>
          <a:p>
            <a:pPr lvl="1"/>
            <a:r>
              <a:rPr lang="en-GB" sz="1800" dirty="0">
                <a:solidFill>
                  <a:prstClr val="black"/>
                </a:solidFill>
              </a:rPr>
              <a:t>Change / version control</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2813212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Test Plan (Issue 2) – New Issues</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923027"/>
            <a:ext cx="11791123" cy="5406336"/>
          </a:xfrm>
        </p:spPr>
        <p:txBody>
          <a:bodyPr>
            <a:normAutofit/>
          </a:bodyPr>
          <a:lstStyle/>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
        <p:nvSpPr>
          <p:cNvPr id="5" name="Content Placeholder 3">
            <a:extLst>
              <a:ext uri="{FF2B5EF4-FFF2-40B4-BE49-F238E27FC236}">
                <a16:creationId xmlns:a16="http://schemas.microsoft.com/office/drawing/2014/main" id="{8892F942-E3D2-4A62-A35C-C168B1CF6E49}"/>
              </a:ext>
            </a:extLst>
          </p:cNvPr>
          <p:cNvSpPr txBox="1">
            <a:spLocks/>
          </p:cNvSpPr>
          <p:nvPr/>
        </p:nvSpPr>
        <p:spPr>
          <a:xfrm>
            <a:off x="149087" y="725832"/>
            <a:ext cx="11791123" cy="54063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solidFill>
                  <a:prstClr val="black"/>
                </a:solidFill>
              </a:rPr>
              <a:t>Additional Comments received from Workgroup</a:t>
            </a:r>
          </a:p>
          <a:p>
            <a:pPr lvl="1"/>
            <a:r>
              <a:rPr lang="en-GB" sz="1800" dirty="0">
                <a:solidFill>
                  <a:prstClr val="black"/>
                </a:solidFill>
              </a:rPr>
              <a:t>Graeme Vincent</a:t>
            </a:r>
          </a:p>
          <a:p>
            <a:pPr lvl="1"/>
            <a:r>
              <a:rPr lang="en-GB" sz="1800" dirty="0">
                <a:solidFill>
                  <a:prstClr val="black"/>
                </a:solidFill>
              </a:rPr>
              <a:t>Alastair Frew</a:t>
            </a:r>
          </a:p>
          <a:p>
            <a:r>
              <a:rPr lang="en-GB" sz="2000" dirty="0">
                <a:solidFill>
                  <a:prstClr val="black"/>
                </a:solidFill>
              </a:rPr>
              <a:t>High level comments – over and above those presented at the Workgroup Meeting in November</a:t>
            </a:r>
          </a:p>
          <a:p>
            <a:pPr lvl="1"/>
            <a:r>
              <a:rPr lang="en-GB" sz="1800" dirty="0">
                <a:solidFill>
                  <a:prstClr val="black"/>
                </a:solidFill>
              </a:rPr>
              <a:t>Section 2 – How are the test requirements for Non-CUSC Parties documented</a:t>
            </a:r>
          </a:p>
          <a:p>
            <a:pPr lvl="1"/>
            <a:r>
              <a:rPr lang="en-GB" sz="1800" dirty="0">
                <a:solidFill>
                  <a:prstClr val="black"/>
                </a:solidFill>
              </a:rPr>
              <a:t>Section 3.3  –  Reference to everything now being in National Law</a:t>
            </a:r>
          </a:p>
          <a:p>
            <a:pPr lvl="1"/>
            <a:r>
              <a:rPr lang="en-GB" sz="1800" dirty="0">
                <a:solidFill>
                  <a:prstClr val="black"/>
                </a:solidFill>
              </a:rPr>
              <a:t>Section 3.4 – Change Transmission System to System</a:t>
            </a:r>
          </a:p>
          <a:p>
            <a:pPr lvl="1"/>
            <a:r>
              <a:rPr lang="en-GB" sz="1800" dirty="0">
                <a:solidFill>
                  <a:prstClr val="black"/>
                </a:solidFill>
              </a:rPr>
              <a:t>Table 1 – Remove Grid Code modification numbers where appropriate to do so</a:t>
            </a:r>
          </a:p>
          <a:p>
            <a:pPr lvl="1"/>
            <a:r>
              <a:rPr lang="en-GB" sz="1800" dirty="0">
                <a:solidFill>
                  <a:prstClr val="black"/>
                </a:solidFill>
              </a:rPr>
              <a:t>Section 4.1.9 – Joint responsibilities between the User and Network Licensees</a:t>
            </a:r>
          </a:p>
          <a:p>
            <a:pPr lvl="1"/>
            <a:r>
              <a:rPr lang="en-GB" sz="1800" dirty="0">
                <a:solidFill>
                  <a:prstClr val="black"/>
                </a:solidFill>
              </a:rPr>
              <a:t>Section 4.1.21 – Clarifications required to DSO Tools and Facilities</a:t>
            </a:r>
          </a:p>
          <a:p>
            <a:pPr lvl="1"/>
            <a:r>
              <a:rPr lang="en-GB" sz="1800" dirty="0">
                <a:solidFill>
                  <a:prstClr val="black"/>
                </a:solidFill>
              </a:rPr>
              <a:t>Section 8.0 – Do the ESO have a Licence Condition to establish an Assurance Framework</a:t>
            </a:r>
          </a:p>
          <a:p>
            <a:pPr lvl="1"/>
            <a:r>
              <a:rPr lang="en-GB" sz="1800" dirty="0">
                <a:solidFill>
                  <a:prstClr val="black"/>
                </a:solidFill>
              </a:rPr>
              <a:t>Formatting/minor wording corrections</a:t>
            </a:r>
          </a:p>
          <a:p>
            <a:pPr lvl="1"/>
            <a:endParaRPr lang="en-GB" sz="1800" dirty="0">
              <a:solidFill>
                <a:prstClr val="black"/>
              </a:solidFill>
            </a:endParaRPr>
          </a:p>
          <a:p>
            <a:pPr lvl="1"/>
            <a:endParaRPr lang="en-GB" sz="1800" dirty="0">
              <a:solidFill>
                <a:prstClr val="black"/>
              </a:solidFill>
            </a:endParaRPr>
          </a:p>
          <a:p>
            <a:pPr lvl="1"/>
            <a:endParaRPr lang="en-GB" sz="1800" dirty="0">
              <a:solidFill>
                <a:prstClr val="black"/>
              </a:solidFill>
            </a:endParaRPr>
          </a:p>
          <a:p>
            <a:pPr lvl="1"/>
            <a:endParaRPr lang="en-GB" sz="2200" dirty="0">
              <a:solidFill>
                <a:prstClr val="black"/>
              </a:solidFill>
            </a:endParaRPr>
          </a:p>
          <a:p>
            <a:pPr marL="0" indent="0">
              <a:buFont typeface="Arial" panose="020B0604020202020204" pitchFamily="34" charse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spTree>
    <p:extLst>
      <p:ext uri="{BB962C8B-B14F-4D97-AF65-F5344CB8AC3E}">
        <p14:creationId xmlns:p14="http://schemas.microsoft.com/office/powerpoint/2010/main" val="712186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1893826"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dirty="0"/>
              <a:t>Test Plan (Issue 2) - – Presented at Workgroup Meeting on 5</a:t>
            </a:r>
            <a:r>
              <a:rPr lang="en-GB" sz="3600" baseline="30000" dirty="0"/>
              <a:t>th</a:t>
            </a:r>
            <a:r>
              <a:rPr lang="en-GB" sz="3600" dirty="0"/>
              <a:t> November</a:t>
            </a:r>
            <a:br>
              <a:rPr lang="en-GB" sz="3600" dirty="0"/>
            </a:br>
            <a:br>
              <a:rPr lang="en-GB" sz="3600"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1148110"/>
            <a:ext cx="11791123" cy="5406336"/>
          </a:xfrm>
        </p:spPr>
        <p:txBody>
          <a:bodyPr>
            <a:normAutofit fontScale="92500" lnSpcReduction="2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a:t>
            </a:r>
          </a:p>
          <a:p>
            <a:pPr lvl="1"/>
            <a:r>
              <a:rPr lang="en-GB" sz="1800" dirty="0">
                <a:solidFill>
                  <a:prstClr val="black"/>
                </a:solidFill>
              </a:rPr>
              <a:t>Further clarification sought around testing and the obligations they have to meet.  In particular any obligations should be explicitly defined in the Grid Code / Industry Codes rather than the Test Plan and the level of detail required. </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Update Test Plan to include Distributed Re-Start</a:t>
            </a:r>
          </a:p>
          <a:p>
            <a:pPr lvl="1"/>
            <a:r>
              <a:rPr lang="en-GB" sz="1800" dirty="0">
                <a:solidFill>
                  <a:prstClr val="black"/>
                </a:solidFill>
              </a:rPr>
              <a:t>Clarification to the term TSO and how this should be interpreted in GB</a:t>
            </a:r>
          </a:p>
          <a:p>
            <a:pPr lvl="1"/>
            <a:r>
              <a:rPr lang="en-GB" sz="1800" dirty="0">
                <a:solidFill>
                  <a:prstClr val="black"/>
                </a:solidFill>
              </a:rPr>
              <a:t>Clarification to terms used and frequency of testing</a:t>
            </a:r>
          </a:p>
          <a:p>
            <a:pPr lvl="1"/>
            <a:r>
              <a:rPr lang="en-GB" sz="1800" dirty="0">
                <a:solidFill>
                  <a:prstClr val="black"/>
                </a:solidFill>
              </a:rPr>
              <a:t>Monitoring of low frequency demand disconnection and ensuring the obligations under the Grid Code are sufficient to meet the requirements of E&amp;R</a:t>
            </a:r>
          </a:p>
          <a:p>
            <a:pPr lvl="1"/>
            <a:r>
              <a:rPr lang="en-GB" sz="1800" dirty="0">
                <a:solidFill>
                  <a:prstClr val="black"/>
                </a:solidFill>
              </a:rPr>
              <a:t>Adequate testing for Critical Tools and facilities</a:t>
            </a:r>
          </a:p>
          <a:p>
            <a:pPr lvl="1"/>
            <a:r>
              <a:rPr lang="en-GB" sz="1800" dirty="0"/>
              <a:t>Sight of the risk matrix associated with plant, tools, equipment that need testing &amp; how often</a:t>
            </a:r>
            <a:endParaRPr lang="en-GB" sz="1800" dirty="0">
              <a:solidFill>
                <a:prstClr val="black"/>
              </a:solidFill>
            </a:endParaRPr>
          </a:p>
          <a:p>
            <a:pPr lvl="1"/>
            <a:r>
              <a:rPr lang="en-GB" sz="1800" dirty="0">
                <a:solidFill>
                  <a:prstClr val="black"/>
                </a:solidFill>
              </a:rPr>
              <a:t>Treatment of Non-CUSC Parties and how obligations would be placed on them (</a:t>
            </a:r>
            <a:r>
              <a:rPr lang="en-GB" sz="1800" dirty="0" err="1">
                <a:solidFill>
                  <a:prstClr val="black"/>
                </a:solidFill>
              </a:rPr>
              <a:t>eg</a:t>
            </a:r>
            <a:r>
              <a:rPr lang="en-GB" sz="1800" dirty="0">
                <a:solidFill>
                  <a:prstClr val="black"/>
                </a:solidFill>
              </a:rPr>
              <a:t> Distribution Code?)</a:t>
            </a:r>
          </a:p>
          <a:p>
            <a:pPr lvl="1"/>
            <a:r>
              <a:rPr lang="en-GB" sz="1800" dirty="0">
                <a:solidFill>
                  <a:prstClr val="black"/>
                </a:solidFill>
              </a:rPr>
              <a:t>Clarity required around the Assurance framework</a:t>
            </a:r>
          </a:p>
          <a:p>
            <a:pPr lvl="1"/>
            <a:r>
              <a:rPr lang="en-GB" sz="1800" dirty="0">
                <a:solidFill>
                  <a:prstClr val="black"/>
                </a:solidFill>
              </a:rPr>
              <a:t>Change / version control</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20383443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2" ma:contentTypeDescription="Create a new document." ma:contentTypeScope="" ma:versionID="500c4111159a6cdb2c559c09252a5b4b">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70b7d7a1b7933184738286741f0b6769"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6A63A6-2796-40FA-95BA-F478FB3C854D}">
  <ds:schemaRefs>
    <ds:schemaRef ds:uri="http://schemas.microsoft.com/office/2006/metadata/properties"/>
    <ds:schemaRef ds:uri="http://schemas.microsoft.com/office/infopath/2007/PartnerControls"/>
    <ds:schemaRef ds:uri="63f065d3-f48e-4d2d-a5d5-b4becdeb24fc"/>
  </ds:schemaRefs>
</ds:datastoreItem>
</file>

<file path=customXml/itemProps2.xml><?xml version="1.0" encoding="utf-8"?>
<ds:datastoreItem xmlns:ds="http://schemas.openxmlformats.org/officeDocument/2006/customXml" ds:itemID="{B71AA6AD-7283-41FD-B146-517D23185C41}">
  <ds:schemaRefs>
    <ds:schemaRef ds:uri="http://schemas.microsoft.com/sharepoint/v3/contenttype/forms"/>
  </ds:schemaRefs>
</ds:datastoreItem>
</file>

<file path=customXml/itemProps3.xml><?xml version="1.0" encoding="utf-8"?>
<ds:datastoreItem xmlns:ds="http://schemas.openxmlformats.org/officeDocument/2006/customXml" ds:itemID="{27F53A28-8B13-46F8-AAB5-CCFA4FAA5924}"/>
</file>

<file path=docProps/app.xml><?xml version="1.0" encoding="utf-8"?>
<Properties xmlns="http://schemas.openxmlformats.org/officeDocument/2006/extended-properties" xmlns:vt="http://schemas.openxmlformats.org/officeDocument/2006/docPropsVTypes">
  <TotalTime>3225</TotalTime>
  <Words>1987</Words>
  <Application>Microsoft Office PowerPoint</Application>
  <PresentationFormat>Widescreen</PresentationFormat>
  <Paragraphs>211</Paragraphs>
  <Slides>23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Helvetica Neue Light</vt:lpstr>
      <vt:lpstr>Helvetica Neue LT Std 65 Medium</vt:lpstr>
      <vt:lpstr>Wingdings</vt:lpstr>
      <vt:lpstr>Office Theme</vt:lpstr>
      <vt:lpstr>Emergency and Restoration Code – Phase II  Workgroup 6 – GC0148  20 December 2021  </vt:lpstr>
      <vt:lpstr> Agenda </vt:lpstr>
      <vt:lpstr> Actions </vt:lpstr>
      <vt:lpstr>System Defence Plan (Issue 4) – New Issues   </vt:lpstr>
      <vt:lpstr>System Defence Plan (Issue 4) – Presented at Workgroup Meeting on 5th November   </vt:lpstr>
      <vt:lpstr>System Restoration Plan (Issue 4) – New Issues   </vt:lpstr>
      <vt:lpstr>System Restoration Plan (Issue 4) – Presented at Workgroup Meeting on 5th November   </vt:lpstr>
      <vt:lpstr>Test Plan (Issue 2) – New Issues   </vt:lpstr>
      <vt:lpstr>Test Plan (Issue 2) - – Presented at Workgroup Meeting on 5th November   </vt:lpstr>
      <vt:lpstr>Notification Letter</vt:lpstr>
      <vt:lpstr>Control Telephony</vt:lpstr>
      <vt:lpstr>Telephony for  Virtual Control Points   Mark Bingham BEng CEng FIET National Grid IT  November 2021  </vt:lpstr>
      <vt:lpstr> Overview</vt:lpstr>
      <vt:lpstr>Control Telephony: Control Point local to Substation</vt:lpstr>
      <vt:lpstr>Control Telephony: Remote Control Point </vt:lpstr>
      <vt:lpstr>Control Telephony: Remote Control Point</vt:lpstr>
      <vt:lpstr>Remote Control Point</vt:lpstr>
      <vt:lpstr>Virtual Control Point</vt:lpstr>
      <vt:lpstr>Virtual Control Point</vt:lpstr>
      <vt:lpstr>Distributed Re-Start - Update </vt:lpstr>
      <vt:lpstr> GC0148 – Treatment of Storage Art 15(3)  </vt:lpstr>
      <vt:lpstr> GC0148 – Treatment of Low Frequency Demand Disconnection – Art 15(5) – 15(8)  </vt:lpstr>
      <vt:lpstr> GC0148 – Timeline and Next Steps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Teare</dc:creator>
  <cp:lastModifiedBy>Johnson (ESO), Antony</cp:lastModifiedBy>
  <cp:revision>187</cp:revision>
  <dcterms:created xsi:type="dcterms:W3CDTF">2020-02-10T16:14:05Z</dcterms:created>
  <dcterms:modified xsi:type="dcterms:W3CDTF">2021-12-13T11:30:26Z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Order">
    <vt:r8>4411800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